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8" r:id="rId4"/>
  </p:sldMasterIdLst>
  <p:sldIdLst>
    <p:sldId id="256" r:id="rId5"/>
    <p:sldId id="257" r:id="rId6"/>
    <p:sldId id="258" r:id="rId7"/>
    <p:sldId id="259" r:id="rId8"/>
    <p:sldId id="260" r:id="rId9"/>
    <p:sldId id="261" r:id="rId10"/>
    <p:sldId id="262"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273300"/>
            <a:ext cx="7856530" cy="859205"/>
          </a:xfrm>
        </p:spPr>
        <p:txBody>
          <a:bodyPr>
            <a:normAutofit/>
          </a:bodyPr>
          <a:lstStyle>
            <a:lvl1pPr algn="l">
              <a:defRPr sz="36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48965" y="5189530"/>
            <a:ext cx="6248095" cy="835455"/>
          </a:xfrm>
        </p:spPr>
        <p:txBody>
          <a:bodyPr>
            <a:normAutofit/>
          </a:bodyPr>
          <a:lstStyle>
            <a:lvl1pPr marL="0" indent="0" algn="l">
              <a:buNone/>
              <a:defRPr sz="2800">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BC190CE-D36F-458A-886E-D15F3691DB39}" type="datetimeFigureOut">
              <a:rPr lang="en-US" smtClean="0"/>
              <a:t>5/16/2017</a:t>
            </a:fld>
            <a:endParaRPr lang="en-US"/>
          </a:p>
        </p:txBody>
      </p:sp>
      <p:sp>
        <p:nvSpPr>
          <p:cNvPr id="8" name="Slide Number Placeholder 7"/>
          <p:cNvSpPr>
            <a:spLocks noGrp="1"/>
          </p:cNvSpPr>
          <p:nvPr>
            <p:ph type="sldNum" sz="quarter" idx="11"/>
          </p:nvPr>
        </p:nvSpPr>
        <p:spPr/>
        <p:txBody>
          <a:bodyPr/>
          <a:lstStyle/>
          <a:p>
            <a:fld id="{EECB6E0A-1728-4BCE-B1CA-2BE4C8D1A69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BC190CE-D36F-458A-886E-D15F3691DB39}"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B6E0A-1728-4BCE-B1CA-2BE4C8D1A69D}"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190CE-D36F-458A-886E-D15F3691DB39}"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B6E0A-1728-4BCE-B1CA-2BE4C8D1A69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190CE-D36F-458A-886E-D15F3691DB39}"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B6E0A-1728-4BCE-B1CA-2BE4C8D1A6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85720"/>
            <a:ext cx="8229600" cy="1143000"/>
          </a:xfrm>
        </p:spPr>
        <p:txBody>
          <a:bodyPr>
            <a:normAutofit/>
          </a:bodyPr>
          <a:lstStyle>
            <a:lvl1pPr algn="l">
              <a:defRPr sz="3600">
                <a:solidFill>
                  <a:srgbClr val="FFC0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207360"/>
            <a:ext cx="8229600" cy="3918803"/>
          </a:xfrm>
        </p:spPr>
        <p:txBody>
          <a:bodyPr/>
          <a:lstStyle>
            <a:lvl1pPr>
              <a:defRPr sz="2800">
                <a:solidFill>
                  <a:schemeClr val="bg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345230"/>
            <a:ext cx="8246070" cy="859205"/>
          </a:xfrm>
          <a:effectLst>
            <a:outerShdw blurRad="50800" dist="38100" dir="2700000" algn="tl" rotWithShape="0">
              <a:prstClr val="black">
                <a:alpha val="40000"/>
              </a:prstClr>
            </a:outerShdw>
          </a:effectLst>
        </p:spPr>
        <p:txBody>
          <a:bodyPr>
            <a:normAutofit/>
          </a:bodyPr>
          <a:lstStyle>
            <a:lvl1pPr algn="ctr">
              <a:defRPr sz="3600">
                <a:solidFill>
                  <a:srgbClr val="00B0F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48966" y="5261460"/>
            <a:ext cx="8246070" cy="458115"/>
          </a:xfrm>
        </p:spPr>
        <p:txBody>
          <a:bodyPr>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00B0F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00B0F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rgbClr val="00B0F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C190CE-D36F-458A-886E-D15F3691DB39}"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5" y="1138425"/>
            <a:ext cx="7016195" cy="1143000"/>
          </a:xfrm>
        </p:spPr>
        <p:txBody>
          <a:bodyPr>
            <a:normAutofit/>
          </a:bodyPr>
          <a:lstStyle>
            <a:lvl1pPr algn="l">
              <a:defRPr sz="3600">
                <a:solidFill>
                  <a:srgbClr val="FFC0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670605" y="2307623"/>
            <a:ext cx="7016195" cy="4275740"/>
          </a:xfrm>
        </p:spPr>
        <p:txBody>
          <a:bodyPr/>
          <a:lstStyle>
            <a:lvl1pPr>
              <a:defRPr sz="2800">
                <a:solidFill>
                  <a:schemeClr val="bg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190CE-D36F-458A-886E-D15F3691DB39}"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190CE-D36F-458A-886E-D15F3691DB39}"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1670" y="4956050"/>
            <a:ext cx="7940660" cy="763525"/>
          </a:xfrm>
          <a:effectLst/>
        </p:spPr>
        <p:txBody>
          <a:bodyPr>
            <a:normAutofit/>
          </a:bodyPr>
          <a:lstStyle>
            <a:lvl1pPr algn="ctr">
              <a:defRPr sz="3600">
                <a:solidFill>
                  <a:srgbClr val="FFC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01670" y="5719575"/>
            <a:ext cx="7940660" cy="629910"/>
          </a:xfrm>
        </p:spPr>
        <p:txBody>
          <a:bodyPr>
            <a:normAutofit/>
          </a:bodyPr>
          <a:lstStyle>
            <a:lvl1pPr marL="0" indent="0" algn="ctr">
              <a:buNone/>
              <a:defRPr sz="2800">
                <a:solidFill>
                  <a:srgbClr val="FF9E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458115"/>
          </a:xfrm>
        </p:spPr>
        <p:txBody>
          <a:bodyPr>
            <a:normAutofit/>
          </a:bodyPr>
          <a:lstStyle>
            <a:lvl1pPr algn="l">
              <a:defRPr sz="3600">
                <a:solidFill>
                  <a:srgbClr val="D68B1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8965" y="1749245"/>
            <a:ext cx="8229600" cy="381762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4" y="527605"/>
            <a:ext cx="7024429" cy="763525"/>
          </a:xfrm>
        </p:spPr>
        <p:txBody>
          <a:bodyPr>
            <a:normAutofit/>
          </a:bodyPr>
          <a:lstStyle>
            <a:lvl1pPr algn="l">
              <a:defRPr sz="3600">
                <a:solidFill>
                  <a:srgbClr val="FF9E1D"/>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670605" y="1443835"/>
            <a:ext cx="7024429"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rgbClr val="D68B1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48965" y="1901949"/>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8965" y="2531812"/>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36790" y="1901949"/>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6790" y="2531812"/>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C190CE-D36F-458A-886E-D15F3691DB39}"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190CE-D36F-458A-886E-D15F3691DB39}"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190CE-D36F-458A-886E-D15F3691DB39}"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190CE-D36F-458A-886E-D15F3691DB3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8163"/>
            <a:ext cx="8229600" cy="1143000"/>
          </a:xfrm>
        </p:spPr>
        <p:txBody>
          <a:bodyPr>
            <a:normAutofit/>
          </a:bodyPr>
          <a:lstStyle>
            <a:lvl1pPr algn="l">
              <a:defRPr sz="3600">
                <a:solidFill>
                  <a:srgbClr val="FFC00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0736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37222"/>
            <a:ext cx="4040188"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220736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37222"/>
            <a:ext cx="4041775"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C190CE-D36F-458A-886E-D15F3691DB39}"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190CE-D36F-458A-886E-D15F3691DB39}"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190CE-D36F-458A-886E-D15F3691DB39}"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190CE-D36F-458A-886E-D15F3691DB3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E0A-1728-4BCE-B1CA-2BE4C8D1A69D}" type="slidenum">
              <a:rPr lang="en-US" smtClean="0"/>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190CE-D36F-458A-886E-D15F3691DB39}" type="datetimeFigureOut">
              <a:rPr lang="en-US" smtClean="0"/>
              <a:t>5/16/2017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B6E0A-1728-4BCE-B1CA-2BE4C8D1A69D}" type="slidenum">
              <a:rPr lang="en-US" smtClean="0"/>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0BC190CE-D36F-458A-886E-D15F3691DB39}" type="datetimeFigureOut">
              <a:rPr lang="en-US" smtClean="0"/>
              <a:t>5/16/2017</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EECB6E0A-1728-4BCE-B1CA-2BE4C8D1A69D}"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190CE-D36F-458A-886E-D15F3691DB39}" type="datetimeFigureOut">
              <a:rPr lang="en-US" smtClean="0"/>
              <a:t>5/16/2017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B6E0A-1728-4BCE-B1CA-2BE4C8D1A69D}" type="slidenum">
              <a:rPr lang="en-US" smtClean="0"/>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190CE-D36F-458A-886E-D15F3691DB39}" type="datetimeFigureOut">
              <a:rPr lang="en-US" smtClean="0"/>
              <a:t>5/16/2017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B6E0A-1728-4BCE-B1CA-2BE4C8D1A69D}" type="slidenum">
              <a:rPr lang="en-US" smtClean="0"/>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7"/>
            <a:ext cx="7772400" cy="2259683"/>
          </a:xfrm>
        </p:spPr>
        <p:txBody>
          <a:bodyPr>
            <a:normAutofit/>
          </a:bodyPr>
          <a:lstStyle/>
          <a:p>
            <a:r>
              <a:rPr lang="en-US" sz="1800" dirty="0"/>
              <a:t>THE 4</a:t>
            </a:r>
            <a:r>
              <a:rPr lang="en-US" sz="1800" baseline="30000" dirty="0"/>
              <a:t>th</a:t>
            </a:r>
            <a:r>
              <a:rPr lang="en-US" sz="1800" dirty="0"/>
              <a:t> INTERNATIONAL CONFERENCE ON RESEARCH, IMPLEMENTATION &amp; EDUCATION OF MATHEMATICS AND SCIENCES (ICRIEMS) </a:t>
            </a:r>
            <a:r>
              <a:rPr lang="en-US" sz="1800" dirty="0" smtClean="0"/>
              <a:t>2017</a:t>
            </a:r>
            <a:r>
              <a:rPr lang="id-ID" sz="1800" dirty="0" smtClean="0"/>
              <a:t/>
            </a:r>
            <a:br>
              <a:rPr lang="id-ID" sz="1800" dirty="0" smtClean="0"/>
            </a:br>
            <a:r>
              <a:rPr lang="id-ID" sz="1800" dirty="0" smtClean="0"/>
              <a:t/>
            </a:r>
            <a:br>
              <a:rPr lang="id-ID" sz="1800" dirty="0" smtClean="0"/>
            </a:br>
            <a:r>
              <a:rPr lang="en-US" sz="1800" dirty="0" smtClean="0"/>
              <a:t>15 </a:t>
            </a:r>
            <a:r>
              <a:rPr lang="en-US" sz="1800" dirty="0"/>
              <a:t>– 16 MAY 2017, YOGYAKARTA STATE </a:t>
            </a:r>
            <a:r>
              <a:rPr lang="en-US" sz="1800" dirty="0" smtClean="0"/>
              <a:t>UNIVERSITY</a:t>
            </a:r>
            <a:r>
              <a:rPr lang="en-US" dirty="0"/>
              <a:t/>
            </a:r>
            <a:br>
              <a:rPr lang="en-US" dirty="0"/>
            </a:br>
            <a:endParaRPr lang="en-US" dirty="0"/>
          </a:p>
        </p:txBody>
      </p:sp>
      <p:sp>
        <p:nvSpPr>
          <p:cNvPr id="3" name="Subtitle 2"/>
          <p:cNvSpPr>
            <a:spLocks noGrp="1"/>
          </p:cNvSpPr>
          <p:nvPr>
            <p:ph type="subTitle" idx="1"/>
          </p:nvPr>
        </p:nvSpPr>
        <p:spPr>
          <a:xfrm>
            <a:off x="899592" y="3861048"/>
            <a:ext cx="6400800" cy="2281808"/>
          </a:xfrm>
        </p:spPr>
        <p:txBody>
          <a:bodyPr>
            <a:normAutofit/>
          </a:bodyPr>
          <a:lstStyle/>
          <a:p>
            <a:r>
              <a:rPr lang="id-ID" dirty="0" smtClean="0">
                <a:latin typeface="Lucida Calligraphy" pitchFamily="66" charset="0"/>
              </a:rPr>
              <a:t>“Adab </a:t>
            </a:r>
            <a:r>
              <a:rPr lang="id-ID" dirty="0">
                <a:latin typeface="Lucida Calligraphy" pitchFamily="66" charset="0"/>
              </a:rPr>
              <a:t>Based </a:t>
            </a:r>
            <a:r>
              <a:rPr lang="id-ID" dirty="0" smtClean="0">
                <a:latin typeface="Lucida Calligraphy" pitchFamily="66" charset="0"/>
              </a:rPr>
              <a:t>Education”</a:t>
            </a:r>
            <a:endParaRPr lang="en-US" dirty="0">
              <a:latin typeface="Lucida Calligraphy" pitchFamily="66" charset="0"/>
            </a:endParaRPr>
          </a:p>
          <a:p>
            <a:endParaRPr lang="id-ID" dirty="0" smtClean="0"/>
          </a:p>
          <a:p>
            <a:r>
              <a:rPr lang="id-ID" sz="2400" dirty="0" smtClean="0">
                <a:latin typeface="Browallia New" pitchFamily="34" charset="-34"/>
                <a:cs typeface="Browallia New" pitchFamily="34" charset="-34"/>
              </a:rPr>
              <a:t>Zuhdan K. Prasetyo</a:t>
            </a:r>
          </a:p>
          <a:p>
            <a:pPr>
              <a:spcBef>
                <a:spcPts val="0"/>
              </a:spcBef>
            </a:pPr>
            <a:r>
              <a:rPr lang="en-US" sz="2400" b="1" dirty="0">
                <a:latin typeface="Browallia New" pitchFamily="34" charset="-34"/>
                <a:cs typeface="Browallia New" pitchFamily="34" charset="-34"/>
              </a:rPr>
              <a:t>Yogyakarta State </a:t>
            </a:r>
            <a:r>
              <a:rPr lang="en-US" sz="2400" b="1" dirty="0" smtClean="0">
                <a:latin typeface="Browallia New" pitchFamily="34" charset="-34"/>
                <a:cs typeface="Browallia New" pitchFamily="34" charset="-34"/>
              </a:rPr>
              <a:t>University</a:t>
            </a:r>
            <a:endParaRPr lang="id-ID" sz="2400" b="1" dirty="0" smtClean="0">
              <a:latin typeface="Browallia New" pitchFamily="34" charset="-34"/>
              <a:cs typeface="Browallia New" pitchFamily="34" charset="-34"/>
            </a:endParaRPr>
          </a:p>
          <a:p>
            <a:pPr>
              <a:spcBef>
                <a:spcPts val="0"/>
              </a:spcBef>
            </a:pPr>
            <a:r>
              <a:rPr lang="en-US" sz="2400" b="1" dirty="0" smtClean="0">
                <a:latin typeface="Browallia New" pitchFamily="34" charset="-34"/>
                <a:cs typeface="Browallia New" pitchFamily="34" charset="-34"/>
              </a:rPr>
              <a:t>Physics </a:t>
            </a:r>
            <a:r>
              <a:rPr lang="en-US" sz="2400" b="1" dirty="0">
                <a:latin typeface="Browallia New" pitchFamily="34" charset="-34"/>
                <a:cs typeface="Browallia New" pitchFamily="34" charset="-34"/>
              </a:rPr>
              <a:t>Education</a:t>
            </a:r>
            <a:endParaRPr lang="en-US" sz="2400" dirty="0">
              <a:latin typeface="Browallia New" pitchFamily="34" charset="-34"/>
              <a:cs typeface="Browallia New" pitchFamily="34" charset="-34"/>
            </a:endParaRPr>
          </a:p>
        </p:txBody>
      </p:sp>
    </p:spTree>
    <p:extLst>
      <p:ext uri="{BB962C8B-B14F-4D97-AF65-F5344CB8AC3E}">
        <p14:creationId xmlns:p14="http://schemas.microsoft.com/office/powerpoint/2010/main" val="1841556070"/>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315200" cy="1154097"/>
          </a:xfrm>
        </p:spPr>
        <p:txBody>
          <a:bodyPr/>
          <a:lstStyle/>
          <a:p>
            <a:r>
              <a:rPr lang="en-US" dirty="0" smtClean="0"/>
              <a:t>Curriculum-Instruction</a:t>
            </a:r>
            <a:endParaRPr lang="en-US" dirty="0"/>
          </a:p>
        </p:txBody>
      </p:sp>
      <p:sp>
        <p:nvSpPr>
          <p:cNvPr id="3" name="Content Placeholder 2"/>
          <p:cNvSpPr>
            <a:spLocks noGrp="1"/>
          </p:cNvSpPr>
          <p:nvPr>
            <p:ph idx="1"/>
          </p:nvPr>
        </p:nvSpPr>
        <p:spPr>
          <a:xfrm>
            <a:off x="899592" y="1844824"/>
            <a:ext cx="7315200" cy="4608512"/>
          </a:xfrm>
        </p:spPr>
        <p:txBody>
          <a:bodyPr>
            <a:normAutofit/>
          </a:bodyPr>
          <a:lstStyle/>
          <a:p>
            <a:pPr marL="0" indent="0">
              <a:buNone/>
            </a:pPr>
            <a:r>
              <a:rPr lang="en-US" sz="2800" dirty="0" smtClean="0">
                <a:latin typeface="Adobe Song Std L" pitchFamily="18" charset="-128"/>
                <a:ea typeface="Adobe Song Std L" pitchFamily="18" charset="-128"/>
              </a:rPr>
              <a:t>The curriculum and Instruction is illustrated in several relationship models</a:t>
            </a:r>
            <a:r>
              <a:rPr lang="en-GB" sz="2800" dirty="0" smtClean="0">
                <a:latin typeface="Adobe Song Std L" pitchFamily="18" charset="-128"/>
                <a:ea typeface="Adobe Song Std L" pitchFamily="18" charset="-128"/>
              </a:rPr>
              <a:t>.  </a:t>
            </a:r>
            <a:r>
              <a:rPr lang="en-US" sz="2800" dirty="0" smtClean="0">
                <a:latin typeface="Adobe Song Std L" pitchFamily="18" charset="-128"/>
                <a:ea typeface="Adobe Song Std L" pitchFamily="18" charset="-128"/>
              </a:rPr>
              <a:t>Relationship model between the two, we can see the curriculum whose program is going through certain ways formulated in the implementation of instruction. Instruction, including instruction in </a:t>
            </a:r>
            <a:r>
              <a:rPr lang="en-US" sz="2800" b="1" dirty="0" err="1" smtClean="0">
                <a:solidFill>
                  <a:srgbClr val="FFC000"/>
                </a:solidFill>
                <a:latin typeface="Adobe Song Std L" pitchFamily="18" charset="-128"/>
                <a:ea typeface="Adobe Song Std L" pitchFamily="18" charset="-128"/>
              </a:rPr>
              <a:t>adab</a:t>
            </a:r>
            <a:r>
              <a:rPr lang="en-US" sz="2800" dirty="0" smtClean="0">
                <a:latin typeface="Adobe Song Std L" pitchFamily="18" charset="-128"/>
                <a:ea typeface="Adobe Song Std L" pitchFamily="18" charset="-128"/>
              </a:rPr>
              <a:t> education based, are reasonably practiced in a special way to be effective education.</a:t>
            </a:r>
            <a:endParaRPr lang="id-ID" sz="2800" dirty="0" smtClean="0">
              <a:latin typeface="Adobe Song Std L" pitchFamily="18" charset="-128"/>
              <a:ea typeface="Adobe Song Std L" pitchFamily="18" charset="-128"/>
            </a:endParaRPr>
          </a:p>
        </p:txBody>
      </p:sp>
    </p:spTree>
    <p:extLst>
      <p:ext uri="{BB962C8B-B14F-4D97-AF65-F5344CB8AC3E}">
        <p14:creationId xmlns:p14="http://schemas.microsoft.com/office/powerpoint/2010/main" val="21482430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476673"/>
            <a:ext cx="8229600" cy="648072"/>
          </a:xfrm>
        </p:spPr>
        <p:txBody>
          <a:bodyPr>
            <a:noAutofit/>
          </a:bodyPr>
          <a:lstStyle/>
          <a:p>
            <a:pPr algn="just"/>
            <a:r>
              <a:rPr lang="id-ID" sz="2800" dirty="0" smtClean="0"/>
              <a:t>B</a:t>
            </a:r>
            <a:r>
              <a:rPr lang="en-US" sz="2800" dirty="0" err="1" smtClean="0"/>
              <a:t>lue</a:t>
            </a:r>
            <a:r>
              <a:rPr lang="en-US" sz="2800" dirty="0" smtClean="0"/>
              <a:t> </a:t>
            </a:r>
            <a:r>
              <a:rPr lang="id-ID" sz="2800" dirty="0" smtClean="0"/>
              <a:t>P</a:t>
            </a:r>
            <a:r>
              <a:rPr lang="en-US" sz="2800" dirty="0" err="1" smtClean="0"/>
              <a:t>rint</a:t>
            </a:r>
            <a:r>
              <a:rPr lang="id-ID" sz="2800" dirty="0" smtClean="0"/>
              <a:t> in Education</a:t>
            </a:r>
            <a:endParaRPr lang="en-US" sz="2800" dirty="0"/>
          </a:p>
        </p:txBody>
      </p:sp>
      <p:sp>
        <p:nvSpPr>
          <p:cNvPr id="3" name="Content Placeholder 2"/>
          <p:cNvSpPr>
            <a:spLocks noGrp="1"/>
          </p:cNvSpPr>
          <p:nvPr>
            <p:ph idx="1"/>
          </p:nvPr>
        </p:nvSpPr>
        <p:spPr>
          <a:xfrm>
            <a:off x="755576" y="1124746"/>
            <a:ext cx="7704856" cy="5472606"/>
          </a:xfrm>
        </p:spPr>
        <p:txBody>
          <a:bodyPr>
            <a:normAutofit lnSpcReduction="10000"/>
          </a:bodyPr>
          <a:lstStyle/>
          <a:p>
            <a:pPr marL="0" indent="0" algn="just">
              <a:buNone/>
            </a:pPr>
            <a:r>
              <a:rPr lang="id-ID" sz="2400" dirty="0" smtClean="0"/>
              <a:t>M</a:t>
            </a:r>
            <a:r>
              <a:rPr lang="en-US" sz="2400" dirty="0" err="1" smtClean="0"/>
              <a:t>ost</a:t>
            </a:r>
            <a:r>
              <a:rPr lang="en-US" sz="2400" dirty="0" smtClean="0"/>
              <a:t> of the various instruction including the science of education in its implementation, it is not holistic in general only focuses on the purpose of the cognitive domain and neglect goals in the affective domain, which are concerned with attitudes and values</a:t>
            </a:r>
            <a:r>
              <a:rPr lang="id-ID" sz="2400" dirty="0" smtClean="0"/>
              <a:t>.</a:t>
            </a:r>
          </a:p>
          <a:p>
            <a:pPr marL="0" indent="0" algn="just">
              <a:buNone/>
            </a:pPr>
            <a:r>
              <a:rPr lang="en-US" sz="2400" dirty="0" smtClean="0"/>
              <a:t>Because of the consequences, in science instruction takes place</a:t>
            </a:r>
            <a:r>
              <a:rPr lang="en-US" sz="1800" dirty="0" smtClean="0"/>
              <a:t>: </a:t>
            </a:r>
            <a:endParaRPr lang="id-ID" sz="1800" dirty="0" smtClean="0"/>
          </a:p>
          <a:p>
            <a:pPr marL="857250" lvl="1" indent="-457200" algn="just">
              <a:buFont typeface="+mj-lt"/>
              <a:buAutoNum type="arabicParenR"/>
            </a:pPr>
            <a:r>
              <a:rPr lang="en-US" sz="1400" dirty="0" smtClean="0"/>
              <a:t>unpleasant, causing a negative attitude to the science of education; </a:t>
            </a:r>
            <a:endParaRPr lang="id-ID" sz="1400" dirty="0" smtClean="0"/>
          </a:p>
          <a:p>
            <a:pPr marL="857250" lvl="1" indent="-457200" algn="just">
              <a:buFont typeface="+mj-lt"/>
              <a:buAutoNum type="arabicParenR"/>
            </a:pPr>
            <a:r>
              <a:rPr lang="en-US" sz="1400" dirty="0" smtClean="0"/>
              <a:t>passive, dominated teacher lectures; </a:t>
            </a:r>
            <a:endParaRPr lang="id-ID" sz="1400" dirty="0" smtClean="0"/>
          </a:p>
          <a:p>
            <a:pPr marL="857250" lvl="1" indent="-457200" algn="just">
              <a:buFont typeface="+mj-lt"/>
              <a:buAutoNum type="arabicParenR"/>
            </a:pPr>
            <a:r>
              <a:rPr lang="en-US" sz="1400" dirty="0" smtClean="0"/>
              <a:t>monotonous, does not provide opportunities for the development of creativity; and </a:t>
            </a:r>
            <a:endParaRPr lang="id-ID" sz="1400" dirty="0" smtClean="0"/>
          </a:p>
          <a:p>
            <a:pPr marL="857250" lvl="1" indent="-457200" algn="just">
              <a:buFont typeface="+mj-lt"/>
              <a:buAutoNum type="arabicParenR"/>
            </a:pPr>
            <a:r>
              <a:rPr lang="en-US" sz="1400" dirty="0" smtClean="0"/>
              <a:t>ineffective, the amount of time provided is not fit  for student competence.</a:t>
            </a:r>
            <a:endParaRPr lang="id-ID" sz="1400" dirty="0" smtClean="0"/>
          </a:p>
          <a:p>
            <a:pPr marL="400050" lvl="1" indent="0" algn="just">
              <a:buNone/>
            </a:pPr>
            <a:endParaRPr lang="id-ID" sz="1400" dirty="0" smtClean="0"/>
          </a:p>
          <a:p>
            <a:pPr marL="0" indent="0" algn="just">
              <a:buNone/>
            </a:pPr>
            <a:r>
              <a:rPr lang="id-ID" dirty="0" smtClean="0"/>
              <a:t>I</a:t>
            </a:r>
            <a:r>
              <a:rPr lang="en-US" dirty="0" smtClean="0"/>
              <a:t>n education it is necessary to have blue print</a:t>
            </a:r>
            <a:r>
              <a:rPr lang="id-ID" dirty="0" smtClean="0"/>
              <a:t> </a:t>
            </a:r>
            <a:r>
              <a:rPr lang="en-US" dirty="0" smtClean="0"/>
              <a:t>as evidence of the strength of the relationship between the curriculum and instruction in education</a:t>
            </a:r>
            <a:endParaRPr lang="id-ID" dirty="0"/>
          </a:p>
        </p:txBody>
      </p:sp>
    </p:spTree>
    <p:extLst>
      <p:ext uri="{BB962C8B-B14F-4D97-AF65-F5344CB8AC3E}">
        <p14:creationId xmlns:p14="http://schemas.microsoft.com/office/powerpoint/2010/main" val="31599815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052737"/>
            <a:ext cx="5328592" cy="360040"/>
          </a:xfrm>
        </p:spPr>
        <p:txBody>
          <a:bodyPr>
            <a:normAutofit fontScale="90000"/>
          </a:bodyPr>
          <a:lstStyle/>
          <a:p>
            <a:r>
              <a:rPr lang="id-ID" dirty="0" smtClean="0"/>
              <a:t>Adab</a:t>
            </a:r>
            <a:endParaRPr lang="en-US" dirty="0"/>
          </a:p>
        </p:txBody>
      </p:sp>
      <p:sp>
        <p:nvSpPr>
          <p:cNvPr id="3" name="Content Placeholder 2"/>
          <p:cNvSpPr>
            <a:spLocks noGrp="1"/>
          </p:cNvSpPr>
          <p:nvPr>
            <p:ph idx="1"/>
          </p:nvPr>
        </p:nvSpPr>
        <p:spPr>
          <a:xfrm>
            <a:off x="251520" y="1700808"/>
            <a:ext cx="8784976" cy="4824536"/>
          </a:xfrm>
        </p:spPr>
        <p:txBody>
          <a:bodyPr>
            <a:noAutofit/>
          </a:bodyPr>
          <a:lstStyle/>
          <a:p>
            <a:pPr marL="0" indent="0" algn="just">
              <a:buNone/>
            </a:pPr>
            <a:r>
              <a:rPr lang="en-US" sz="3200" dirty="0" err="1" smtClean="0"/>
              <a:t>Adab</a:t>
            </a:r>
            <a:r>
              <a:rPr lang="en-US" sz="3200" dirty="0" smtClean="0"/>
              <a:t>, derived from Arabic means well-mannered, subtle kindness; good morals (</a:t>
            </a:r>
            <a:r>
              <a:rPr lang="en-US" sz="3200" dirty="0" err="1" smtClean="0"/>
              <a:t>akhlakul</a:t>
            </a:r>
            <a:r>
              <a:rPr lang="en-US" sz="3200" dirty="0" smtClean="0"/>
              <a:t> </a:t>
            </a:r>
            <a:r>
              <a:rPr lang="en-US" sz="3200" dirty="0" err="1" smtClean="0"/>
              <a:t>karimah</a:t>
            </a:r>
            <a:r>
              <a:rPr lang="en-US" sz="3200" dirty="0" smtClean="0"/>
              <a:t>); polite; </a:t>
            </a:r>
            <a:r>
              <a:rPr lang="en-US" sz="3200" dirty="0" err="1" smtClean="0"/>
              <a:t>etc</a:t>
            </a:r>
            <a:r>
              <a:rPr lang="id-ID" sz="3200" dirty="0" smtClean="0"/>
              <a:t>.</a:t>
            </a:r>
            <a:endParaRPr lang="en-GB" sz="3200" dirty="0" smtClean="0"/>
          </a:p>
          <a:p>
            <a:pPr marL="0" indent="0" algn="just">
              <a:buNone/>
            </a:pPr>
            <a:endParaRPr lang="id-ID" sz="3200" dirty="0" smtClean="0"/>
          </a:p>
          <a:p>
            <a:pPr marL="0" indent="0" algn="just">
              <a:buNone/>
            </a:pPr>
            <a:r>
              <a:rPr lang="id-ID" sz="3200" dirty="0" smtClean="0"/>
              <a:t>A</a:t>
            </a:r>
            <a:r>
              <a:rPr lang="en-US" sz="3200" dirty="0" smtClean="0"/>
              <a:t>dab</a:t>
            </a:r>
            <a:r>
              <a:rPr lang="id-ID" sz="3200" dirty="0" smtClean="0"/>
              <a:t> </a:t>
            </a:r>
            <a:r>
              <a:rPr lang="en-US" sz="3200" dirty="0" smtClean="0"/>
              <a:t>can be interpreted of progress (intelligence, culture)</a:t>
            </a:r>
            <a:r>
              <a:rPr lang="id-ID" sz="3200" dirty="0" smtClean="0"/>
              <a:t>.</a:t>
            </a:r>
            <a:endParaRPr lang="en-GB" sz="3200" dirty="0" smtClean="0"/>
          </a:p>
          <a:p>
            <a:pPr marL="0" indent="0" algn="just">
              <a:buNone/>
            </a:pPr>
            <a:endParaRPr lang="id-ID" sz="3200" dirty="0" smtClean="0"/>
          </a:p>
          <a:p>
            <a:pPr marL="0" indent="0" algn="just">
              <a:buNone/>
            </a:pPr>
            <a:r>
              <a:rPr lang="id-ID" sz="3200" dirty="0" smtClean="0"/>
              <a:t>Culture </a:t>
            </a:r>
            <a:r>
              <a:rPr lang="en-US" sz="3200" dirty="0" smtClean="0"/>
              <a:t>can </a:t>
            </a:r>
            <a:r>
              <a:rPr lang="en-US" sz="3200" dirty="0"/>
              <a:t>be defined </a:t>
            </a:r>
            <a:r>
              <a:rPr lang="en-US" sz="3200" dirty="0" smtClean="0"/>
              <a:t>into three</a:t>
            </a:r>
            <a:r>
              <a:rPr lang="id-ID" sz="3200" dirty="0" smtClean="0"/>
              <a:t>: </a:t>
            </a:r>
            <a:r>
              <a:rPr lang="en-US" sz="3200" dirty="0" smtClean="0"/>
              <a:t>ideas, behavior and the physical/material</a:t>
            </a:r>
            <a:endParaRPr lang="en-US" sz="3200" dirty="0"/>
          </a:p>
        </p:txBody>
      </p:sp>
    </p:spTree>
    <p:extLst>
      <p:ext uri="{BB962C8B-B14F-4D97-AF65-F5344CB8AC3E}">
        <p14:creationId xmlns:p14="http://schemas.microsoft.com/office/powerpoint/2010/main" val="416611052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1"/>
            <a:ext cx="6480720" cy="504056"/>
          </a:xfrm>
        </p:spPr>
        <p:txBody>
          <a:bodyPr>
            <a:normAutofit fontScale="90000"/>
          </a:bodyPr>
          <a:lstStyle/>
          <a:p>
            <a:r>
              <a:rPr lang="en-US" dirty="0" smtClean="0"/>
              <a:t>The form of culture</a:t>
            </a:r>
            <a:endParaRPr lang="en-US" dirty="0"/>
          </a:p>
        </p:txBody>
      </p:sp>
      <p:sp>
        <p:nvSpPr>
          <p:cNvPr id="3" name="Content Placeholder 2"/>
          <p:cNvSpPr>
            <a:spLocks noGrp="1"/>
          </p:cNvSpPr>
          <p:nvPr>
            <p:ph idx="1"/>
          </p:nvPr>
        </p:nvSpPr>
        <p:spPr>
          <a:xfrm>
            <a:off x="107504" y="1412777"/>
            <a:ext cx="8928992" cy="5256583"/>
          </a:xfrm>
        </p:spPr>
        <p:txBody>
          <a:bodyPr>
            <a:noAutofit/>
          </a:bodyPr>
          <a:lstStyle/>
          <a:p>
            <a:pPr algn="just"/>
            <a:r>
              <a:rPr lang="en-US" sz="2400" dirty="0" smtClean="0"/>
              <a:t>The form of culture in the form of this system of ideas (ideas) is abstract, commonly also called the system of cultural values, such as ways of thinking.  </a:t>
            </a:r>
            <a:endParaRPr lang="id-ID" sz="2400" dirty="0" smtClean="0"/>
          </a:p>
          <a:p>
            <a:pPr algn="just"/>
            <a:r>
              <a:rPr lang="en-US" sz="2400" dirty="0" smtClean="0"/>
              <a:t>The form of culture in the form of behavior in the system of action is concrete. Behavior of this behavior, such as investigation. Scientists, use certain skills in conducting investigations to discover these natural phenomena, which are preceded by observation.</a:t>
            </a:r>
            <a:endParaRPr lang="id-ID" sz="2400" dirty="0" smtClean="0"/>
          </a:p>
          <a:p>
            <a:pPr algn="just"/>
            <a:r>
              <a:rPr lang="en-US" sz="2400" dirty="0" smtClean="0"/>
              <a:t>It should be understood that these three cultural forms cannot be separated from one another. It is impossible to realize a material culture such as </a:t>
            </a:r>
            <a:r>
              <a:rPr lang="en-US" sz="2400" dirty="0" err="1" smtClean="0"/>
              <a:t>Reog</a:t>
            </a:r>
            <a:r>
              <a:rPr lang="en-US" sz="2400" dirty="0" smtClean="0"/>
              <a:t> </a:t>
            </a:r>
            <a:r>
              <a:rPr lang="en-US" sz="2400" dirty="0" err="1" smtClean="0"/>
              <a:t>Ponorogo</a:t>
            </a:r>
            <a:r>
              <a:rPr lang="en-US" sz="2400" dirty="0" smtClean="0"/>
              <a:t> art</a:t>
            </a:r>
            <a:r>
              <a:rPr lang="id-ID" sz="2400" dirty="0" smtClean="0"/>
              <a:t>, that </a:t>
            </a:r>
            <a:r>
              <a:rPr lang="en-US" sz="2400" dirty="0" smtClean="0"/>
              <a:t>requires certain means or technology, to overcome the force of gravity when lifting the "head of </a:t>
            </a:r>
            <a:r>
              <a:rPr lang="en-US" sz="2400" dirty="0" err="1" smtClean="0"/>
              <a:t>Reog</a:t>
            </a:r>
            <a:r>
              <a:rPr lang="en-US" sz="2400" dirty="0" smtClean="0"/>
              <a:t>" and shaking his head quickly and lightly, through various investigations</a:t>
            </a:r>
            <a:endParaRPr lang="en-US" sz="2400" dirty="0"/>
          </a:p>
        </p:txBody>
      </p:sp>
    </p:spTree>
    <p:extLst>
      <p:ext uri="{BB962C8B-B14F-4D97-AF65-F5344CB8AC3E}">
        <p14:creationId xmlns:p14="http://schemas.microsoft.com/office/powerpoint/2010/main" val="191945269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1"/>
            <a:ext cx="4581150" cy="504056"/>
          </a:xfrm>
        </p:spPr>
        <p:txBody>
          <a:bodyPr>
            <a:normAutofit fontScale="90000"/>
          </a:bodyPr>
          <a:lstStyle/>
          <a:p>
            <a:r>
              <a:rPr lang="en-US" dirty="0" err="1" smtClean="0"/>
              <a:t>Adab</a:t>
            </a:r>
            <a:r>
              <a:rPr lang="en-US" dirty="0" smtClean="0"/>
              <a:t>-based education</a:t>
            </a:r>
            <a:endParaRPr lang="en-US" dirty="0"/>
          </a:p>
        </p:txBody>
      </p:sp>
      <p:sp>
        <p:nvSpPr>
          <p:cNvPr id="3" name="Content Placeholder 2"/>
          <p:cNvSpPr>
            <a:spLocks noGrp="1"/>
          </p:cNvSpPr>
          <p:nvPr>
            <p:ph idx="1"/>
          </p:nvPr>
        </p:nvSpPr>
        <p:spPr>
          <a:xfrm>
            <a:off x="107504" y="1556792"/>
            <a:ext cx="9036496" cy="5184576"/>
          </a:xfrm>
        </p:spPr>
        <p:txBody>
          <a:bodyPr>
            <a:normAutofit/>
          </a:bodyPr>
          <a:lstStyle/>
          <a:p>
            <a:pPr marL="0" indent="0" algn="just">
              <a:buNone/>
            </a:pPr>
            <a:r>
              <a:rPr lang="en-US" dirty="0" smtClean="0"/>
              <a:t>Some figures in the history of education in Indonesia know:</a:t>
            </a:r>
          </a:p>
          <a:p>
            <a:pPr marL="0" indent="0" algn="just">
              <a:buNone/>
            </a:pPr>
            <a:r>
              <a:rPr lang="en-US" sz="1800" dirty="0" smtClean="0"/>
              <a:t>RA. </a:t>
            </a:r>
            <a:r>
              <a:rPr lang="en-US" sz="1800" dirty="0" err="1" smtClean="0"/>
              <a:t>Kartini</a:t>
            </a:r>
            <a:r>
              <a:rPr lang="en-US" sz="1800" dirty="0" smtClean="0"/>
              <a:t> (1879 - 1904), </a:t>
            </a:r>
          </a:p>
          <a:p>
            <a:pPr marL="0" indent="0" algn="just">
              <a:buNone/>
            </a:pPr>
            <a:r>
              <a:rPr lang="en-US" sz="1800" dirty="0" smtClean="0"/>
              <a:t>KH Ahmad </a:t>
            </a:r>
            <a:r>
              <a:rPr lang="en-US" sz="1800" dirty="0" err="1" smtClean="0"/>
              <a:t>Dahlan</a:t>
            </a:r>
            <a:r>
              <a:rPr lang="en-US" sz="1800" dirty="0" smtClean="0"/>
              <a:t> (1868 - 1923) with one of his charity efforts in the field of rapidly growing education to date, </a:t>
            </a:r>
          </a:p>
          <a:p>
            <a:pPr marL="0" indent="0" algn="just">
              <a:buNone/>
            </a:pPr>
            <a:r>
              <a:rPr lang="en-US" sz="1800" dirty="0" err="1" smtClean="0"/>
              <a:t>Kiai</a:t>
            </a:r>
            <a:r>
              <a:rPr lang="en-US" sz="1800" dirty="0" smtClean="0"/>
              <a:t> Haji </a:t>
            </a:r>
            <a:r>
              <a:rPr lang="en-US" sz="1800" dirty="0" err="1" smtClean="0"/>
              <a:t>Hasyim</a:t>
            </a:r>
            <a:r>
              <a:rPr lang="en-US" sz="1800" dirty="0" smtClean="0"/>
              <a:t> </a:t>
            </a:r>
            <a:r>
              <a:rPr lang="en-US" sz="1800" dirty="0" err="1" smtClean="0"/>
              <a:t>Asy'ari</a:t>
            </a:r>
            <a:r>
              <a:rPr lang="en-US" sz="1800" dirty="0" smtClean="0"/>
              <a:t> (1875 - 1947), </a:t>
            </a:r>
          </a:p>
          <a:p>
            <a:pPr marL="0" indent="0" algn="just">
              <a:buNone/>
            </a:pPr>
            <a:r>
              <a:rPr lang="en-US" sz="1800" dirty="0" smtClean="0"/>
              <a:t>RA. </a:t>
            </a:r>
            <a:r>
              <a:rPr lang="en-US" sz="1800" dirty="0" err="1" smtClean="0"/>
              <a:t>Dewi</a:t>
            </a:r>
            <a:r>
              <a:rPr lang="en-US" sz="1800" dirty="0" smtClean="0"/>
              <a:t> </a:t>
            </a:r>
            <a:r>
              <a:rPr lang="en-US" sz="1800" dirty="0" err="1" smtClean="0"/>
              <a:t>Sartika</a:t>
            </a:r>
            <a:r>
              <a:rPr lang="en-US" sz="1800" dirty="0" smtClean="0"/>
              <a:t> (1884 - 1947), </a:t>
            </a:r>
          </a:p>
          <a:p>
            <a:pPr marL="0" indent="0" algn="just">
              <a:buNone/>
            </a:pPr>
            <a:r>
              <a:rPr lang="en-US" sz="1800" dirty="0" smtClean="0"/>
              <a:t>Ki </a:t>
            </a:r>
            <a:r>
              <a:rPr lang="en-US" sz="1800" dirty="0" err="1" smtClean="0"/>
              <a:t>Hajar</a:t>
            </a:r>
            <a:r>
              <a:rPr lang="en-US" sz="1800" dirty="0" smtClean="0"/>
              <a:t> </a:t>
            </a:r>
            <a:r>
              <a:rPr lang="en-US" sz="1800" dirty="0" err="1" smtClean="0"/>
              <a:t>Dewantara</a:t>
            </a:r>
            <a:r>
              <a:rPr lang="en-US" sz="1800" dirty="0" smtClean="0"/>
              <a:t> (1889 - 1959), </a:t>
            </a:r>
          </a:p>
          <a:p>
            <a:pPr marL="0" indent="0" algn="just">
              <a:buNone/>
            </a:pPr>
            <a:r>
              <a:rPr lang="en-US" sz="1800" dirty="0" smtClean="0"/>
              <a:t>Ahmad Hassan </a:t>
            </a:r>
            <a:r>
              <a:rPr lang="en-US" sz="1800" dirty="0" smtClean="0"/>
              <a:t>(</a:t>
            </a:r>
            <a:r>
              <a:rPr lang="en-US" sz="1800" dirty="0"/>
              <a:t>4 </a:t>
            </a:r>
            <a:r>
              <a:rPr lang="en-US" sz="1800" dirty="0" err="1"/>
              <a:t>Maret</a:t>
            </a:r>
            <a:r>
              <a:rPr lang="en-US" sz="1800" dirty="0"/>
              <a:t> </a:t>
            </a:r>
            <a:r>
              <a:rPr lang="en-US" sz="1800" dirty="0" smtClean="0"/>
              <a:t>1936</a:t>
            </a:r>
            <a:r>
              <a:rPr lang="id-ID" sz="1800" dirty="0" smtClean="0"/>
              <a:t>: in </a:t>
            </a:r>
            <a:r>
              <a:rPr lang="en-US" sz="1800" dirty="0" smtClean="0"/>
              <a:t>Muhammad </a:t>
            </a:r>
            <a:r>
              <a:rPr lang="en-US" sz="1800" dirty="0" err="1"/>
              <a:t>Suidat</a:t>
            </a:r>
            <a:r>
              <a:rPr lang="en-US" sz="1800" dirty="0"/>
              <a:t>, </a:t>
            </a:r>
            <a:r>
              <a:rPr lang="en-US" sz="1800" dirty="0" smtClean="0"/>
              <a:t>2017</a:t>
            </a:r>
            <a:r>
              <a:rPr lang="id-ID" sz="1800" dirty="0" smtClean="0"/>
              <a:t>)</a:t>
            </a:r>
          </a:p>
          <a:p>
            <a:pPr marL="0" indent="0" algn="just">
              <a:buNone/>
            </a:pPr>
            <a:r>
              <a:rPr lang="id-ID" dirty="0" smtClean="0"/>
              <a:t>Ahmad </a:t>
            </a:r>
            <a:r>
              <a:rPr lang="en-US" dirty="0" smtClean="0"/>
              <a:t>Hassan, a figure who has a role and great efforts in advancing education, especially education based </a:t>
            </a:r>
            <a:r>
              <a:rPr lang="en-US" dirty="0" err="1" smtClean="0"/>
              <a:t>adab</a:t>
            </a:r>
            <a:r>
              <a:rPr lang="en-US" dirty="0" smtClean="0"/>
              <a:t>.</a:t>
            </a:r>
            <a:endParaRPr lang="id-ID" dirty="0" smtClean="0"/>
          </a:p>
          <a:p>
            <a:pPr marL="0" indent="0" algn="just">
              <a:buNone/>
            </a:pPr>
            <a:r>
              <a:rPr lang="en-US" dirty="0" smtClean="0"/>
              <a:t>A</a:t>
            </a:r>
            <a:r>
              <a:rPr lang="id-ID" dirty="0" smtClean="0"/>
              <a:t>hmad</a:t>
            </a:r>
            <a:r>
              <a:rPr lang="en-US" dirty="0" smtClean="0"/>
              <a:t> Hassan poured his educational concepts into a regulation which, among other things, regulates curriculum and education system based on </a:t>
            </a:r>
            <a:r>
              <a:rPr lang="en-US" dirty="0" err="1" smtClean="0"/>
              <a:t>adab</a:t>
            </a:r>
            <a:r>
              <a:rPr lang="en-US" dirty="0" smtClean="0"/>
              <a:t>.</a:t>
            </a:r>
            <a:endParaRPr lang="id-ID" dirty="0" smtClean="0"/>
          </a:p>
          <a:p>
            <a:pPr marL="0" indent="0" algn="just">
              <a:buNone/>
            </a:pPr>
            <a:endParaRPr lang="en-US" dirty="0"/>
          </a:p>
        </p:txBody>
      </p:sp>
    </p:spTree>
    <p:extLst>
      <p:ext uri="{BB962C8B-B14F-4D97-AF65-F5344CB8AC3E}">
        <p14:creationId xmlns:p14="http://schemas.microsoft.com/office/powerpoint/2010/main" val="28572661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484784"/>
            <a:ext cx="7579418" cy="4701594"/>
          </a:xfrm>
        </p:spPr>
        <p:txBody>
          <a:bodyPr>
            <a:noAutofit/>
          </a:bodyPr>
          <a:lstStyle/>
          <a:p>
            <a:pPr marL="0" indent="0" algn="just">
              <a:buNone/>
            </a:pPr>
            <a:r>
              <a:rPr lang="en-US" sz="2000" dirty="0" smtClean="0"/>
              <a:t>A</a:t>
            </a:r>
            <a:r>
              <a:rPr lang="id-ID" sz="2000" dirty="0" smtClean="0"/>
              <a:t>hmad</a:t>
            </a:r>
            <a:r>
              <a:rPr lang="en-US" sz="2000" dirty="0" smtClean="0"/>
              <a:t> Hassan in more detail regulates the obligation of </a:t>
            </a:r>
            <a:r>
              <a:rPr lang="en-US" sz="2000" dirty="0" err="1" smtClean="0"/>
              <a:t>adab</a:t>
            </a:r>
            <a:r>
              <a:rPr lang="en-US" sz="2000" dirty="0" smtClean="0"/>
              <a:t> to be done by students, that is an effort to educate children with </a:t>
            </a:r>
            <a:r>
              <a:rPr lang="en-US" sz="2000" dirty="0" err="1" smtClean="0"/>
              <a:t>adab</a:t>
            </a:r>
            <a:r>
              <a:rPr lang="en-US" sz="2000" dirty="0" smtClean="0"/>
              <a:t> as their base, that is to educate students to:</a:t>
            </a:r>
          </a:p>
          <a:p>
            <a:pPr marL="514350" indent="-514350" algn="just">
              <a:buFont typeface="+mj-lt"/>
              <a:buAutoNum type="arabicPeriod"/>
            </a:pPr>
            <a:r>
              <a:rPr lang="en-US" sz="2000" dirty="0" smtClean="0"/>
              <a:t>obey the command of religion,</a:t>
            </a:r>
          </a:p>
          <a:p>
            <a:pPr marL="514350" indent="-514350" algn="just">
              <a:buFont typeface="+mj-lt"/>
              <a:buAutoNum type="arabicPeriod"/>
            </a:pPr>
            <a:r>
              <a:rPr lang="en-US" sz="2000" dirty="0" smtClean="0"/>
              <a:t>stay away from deeds that are forbidden religion,</a:t>
            </a:r>
          </a:p>
          <a:p>
            <a:pPr marL="514350" indent="-514350" algn="just">
              <a:buFont typeface="+mj-lt"/>
              <a:buAutoNum type="arabicPeriod"/>
            </a:pPr>
            <a:r>
              <a:rPr lang="en-US" sz="2000" dirty="0" smtClean="0"/>
              <a:t>don’t do any deeds that are not useful (like smoking).</a:t>
            </a:r>
          </a:p>
          <a:p>
            <a:pPr marL="514350" indent="-514350" algn="just">
              <a:buFont typeface="+mj-lt"/>
              <a:buAutoNum type="arabicPeriod"/>
            </a:pPr>
            <a:r>
              <a:rPr lang="en-US" sz="2000" dirty="0" smtClean="0"/>
              <a:t>always keep clean, good body and clothes,</a:t>
            </a:r>
          </a:p>
          <a:p>
            <a:pPr marL="514350" indent="-514350" algn="just">
              <a:buFont typeface="+mj-lt"/>
              <a:buAutoNum type="arabicPeriod"/>
            </a:pPr>
            <a:r>
              <a:rPr lang="en-US" sz="2000" dirty="0" smtClean="0"/>
              <a:t>maintain modesty (</a:t>
            </a:r>
            <a:r>
              <a:rPr lang="en-US" sz="2000" dirty="0" err="1" smtClean="0"/>
              <a:t>adab</a:t>
            </a:r>
            <a:r>
              <a:rPr lang="en-US" sz="2000" dirty="0" smtClean="0"/>
              <a:t>) in the social system, both in the educational environment and in the community,</a:t>
            </a:r>
          </a:p>
          <a:p>
            <a:pPr marL="514350" indent="-514350" algn="just">
              <a:buFont typeface="+mj-lt"/>
              <a:buAutoNum type="arabicPeriod"/>
            </a:pPr>
            <a:r>
              <a:rPr lang="en-US" sz="2000" dirty="0" smtClean="0"/>
              <a:t>keep up appearances, including their everyday behavior of getting used to praying in congregation,</a:t>
            </a:r>
          </a:p>
          <a:p>
            <a:pPr marL="514350" indent="-514350" algn="just">
              <a:buFont typeface="+mj-lt"/>
              <a:buAutoNum type="arabicPeriod"/>
            </a:pPr>
            <a:r>
              <a:rPr lang="en-US" sz="2000" dirty="0" smtClean="0"/>
              <a:t>the discipline of time, such as being present earlier before the lesson begins, (in Australian habituation queuing), and</a:t>
            </a:r>
          </a:p>
          <a:p>
            <a:pPr marL="514350" indent="-514350" algn="just">
              <a:buFont typeface="+mj-lt"/>
              <a:buAutoNum type="arabicPeriod"/>
            </a:pPr>
            <a:r>
              <a:rPr lang="en-US" sz="2000" dirty="0" smtClean="0"/>
              <a:t>Follow all activities organized by the school.</a:t>
            </a:r>
            <a:endParaRPr lang="en-US" sz="2000" dirty="0"/>
          </a:p>
        </p:txBody>
      </p:sp>
    </p:spTree>
    <p:extLst>
      <p:ext uri="{BB962C8B-B14F-4D97-AF65-F5344CB8AC3E}">
        <p14:creationId xmlns:p14="http://schemas.microsoft.com/office/powerpoint/2010/main" val="23309941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29600" cy="458115"/>
          </a:xfrm>
        </p:spPr>
        <p:txBody>
          <a:bodyPr>
            <a:normAutofit fontScale="90000"/>
          </a:bodyPr>
          <a:lstStyle/>
          <a:p>
            <a:endParaRPr lang="en-US" dirty="0"/>
          </a:p>
        </p:txBody>
      </p:sp>
      <p:sp>
        <p:nvSpPr>
          <p:cNvPr id="3" name="Content Placeholder 2"/>
          <p:cNvSpPr>
            <a:spLocks noGrp="1"/>
          </p:cNvSpPr>
          <p:nvPr>
            <p:ph idx="1"/>
          </p:nvPr>
        </p:nvSpPr>
        <p:spPr>
          <a:xfrm>
            <a:off x="457200" y="1524000"/>
            <a:ext cx="8003232" cy="4425280"/>
          </a:xfrm>
        </p:spPr>
        <p:txBody>
          <a:bodyPr>
            <a:noAutofit/>
          </a:bodyPr>
          <a:lstStyle/>
          <a:p>
            <a:pPr marL="0" indent="0" algn="just">
              <a:buNone/>
            </a:pPr>
            <a:r>
              <a:rPr lang="en-US" sz="1600" dirty="0" smtClean="0"/>
              <a:t>The curriculum as an integral part of instruction, in its development refers to the results of the implementation of instruction in education programs. The phenomenon of negative behavior, uncivilized, generally a nation must be recognized is the result of our education program so far. Building the civilization of the nation is to build science, technology and </a:t>
            </a:r>
            <a:r>
              <a:rPr lang="en-US" sz="1600" i="1" dirty="0" err="1" smtClean="0">
                <a:solidFill>
                  <a:srgbClr val="FF0000"/>
                </a:solidFill>
              </a:rPr>
              <a:t>adab</a:t>
            </a:r>
            <a:r>
              <a:rPr lang="en-US" sz="1600" dirty="0" smtClean="0"/>
              <a:t>. Building up all three is with education.</a:t>
            </a:r>
            <a:endParaRPr lang="id-ID" sz="1600" dirty="0" smtClean="0"/>
          </a:p>
          <a:p>
            <a:pPr marL="0" indent="0" algn="just">
              <a:buNone/>
            </a:pPr>
            <a:endParaRPr lang="id-ID" sz="1600" dirty="0"/>
          </a:p>
          <a:p>
            <a:pPr marL="0" indent="0" algn="just">
              <a:buNone/>
            </a:pPr>
            <a:r>
              <a:rPr lang="en-US" sz="1600" dirty="0" smtClean="0"/>
              <a:t>development of our educational curriculum should look back at the concept of education developed by educational figures of "ancient", the concept of education based </a:t>
            </a:r>
            <a:r>
              <a:rPr lang="en-US" sz="1600" dirty="0" err="1" smtClean="0"/>
              <a:t>adab</a:t>
            </a:r>
            <a:r>
              <a:rPr lang="en-US" sz="1600" dirty="0" smtClean="0"/>
              <a:t>. This concept of education emphasizes the teachings of Islam (</a:t>
            </a:r>
            <a:r>
              <a:rPr lang="en-US" sz="1600" dirty="0" err="1" smtClean="0"/>
              <a:t>adab</a:t>
            </a:r>
            <a:r>
              <a:rPr lang="en-US" sz="1600" dirty="0" smtClean="0"/>
              <a:t>) becomes very important and fundamental. In other words, this educational concept lays </a:t>
            </a:r>
            <a:r>
              <a:rPr lang="en-US" sz="1600" dirty="0" err="1" smtClean="0"/>
              <a:t>adab</a:t>
            </a:r>
            <a:r>
              <a:rPr lang="en-US" sz="1600" dirty="0" smtClean="0"/>
              <a:t> as the basis of education.</a:t>
            </a:r>
            <a:endParaRPr lang="id-ID" sz="1600" dirty="0" smtClean="0"/>
          </a:p>
          <a:p>
            <a:pPr marL="0" indent="0" algn="just">
              <a:buNone/>
            </a:pPr>
            <a:endParaRPr lang="id-ID" sz="1600" dirty="0"/>
          </a:p>
          <a:p>
            <a:pPr marL="0" indent="0" algn="just">
              <a:buNone/>
            </a:pPr>
            <a:r>
              <a:rPr lang="en-US" sz="1600" dirty="0" smtClean="0"/>
              <a:t>Curriculum based </a:t>
            </a:r>
            <a:r>
              <a:rPr lang="en-US" sz="1600" dirty="0" err="1" smtClean="0"/>
              <a:t>adab</a:t>
            </a:r>
            <a:r>
              <a:rPr lang="en-US" sz="1600" dirty="0" smtClean="0"/>
              <a:t>, this is what must be developed, so that in the implementation can produce products </a:t>
            </a:r>
            <a:r>
              <a:rPr lang="en-US" sz="1600" dirty="0" err="1" smtClean="0"/>
              <a:t>adab</a:t>
            </a:r>
            <a:r>
              <a:rPr lang="en-US" sz="1600" dirty="0" smtClean="0"/>
              <a:t>. These products are the concept of education based </a:t>
            </a:r>
            <a:r>
              <a:rPr lang="en-US" sz="1600" dirty="0" err="1" smtClean="0"/>
              <a:t>adab</a:t>
            </a:r>
            <a:r>
              <a:rPr lang="en-US" sz="1600" dirty="0" smtClean="0"/>
              <a:t> through instruction. Instruction based </a:t>
            </a:r>
            <a:r>
              <a:rPr lang="en-US" sz="1600" dirty="0" err="1" smtClean="0"/>
              <a:t>adab</a:t>
            </a:r>
            <a:r>
              <a:rPr lang="en-US" sz="1600" dirty="0" smtClean="0"/>
              <a:t> should re-emerge.</a:t>
            </a:r>
            <a:endParaRPr lang="en-US" sz="1600" dirty="0"/>
          </a:p>
        </p:txBody>
      </p:sp>
    </p:spTree>
    <p:extLst>
      <p:ext uri="{BB962C8B-B14F-4D97-AF65-F5344CB8AC3E}">
        <p14:creationId xmlns:p14="http://schemas.microsoft.com/office/powerpoint/2010/main" val="17065651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736" y="1788827"/>
            <a:ext cx="5186149" cy="4571538"/>
          </a:xfrm>
          <a:prstGeom prst="rect">
            <a:avLst/>
          </a:prstGeom>
        </p:spPr>
      </p:pic>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632223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eme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heme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841</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Theme5</vt:lpstr>
      <vt:lpstr>Perspective</vt:lpstr>
      <vt:lpstr>Theme8</vt:lpstr>
      <vt:lpstr>Theme2</vt:lpstr>
      <vt:lpstr>THE 4th INTERNATIONAL CONFERENCE ON RESEARCH, IMPLEMENTATION &amp; EDUCATION OF MATHEMATICS AND SCIENCES (ICRIEMS) 2017  15 – 16 MAY 2017, YOGYAKARTA STATE UNIVERSITY </vt:lpstr>
      <vt:lpstr>Curriculum-Instruction</vt:lpstr>
      <vt:lpstr>Blue Print in Education</vt:lpstr>
      <vt:lpstr>Adab</vt:lpstr>
      <vt:lpstr>The form of culture</vt:lpstr>
      <vt:lpstr>Adab-based education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 Windows</dc:creator>
  <cp:lastModifiedBy>My Windows</cp:lastModifiedBy>
  <cp:revision>27</cp:revision>
  <dcterms:created xsi:type="dcterms:W3CDTF">2017-05-10T01:32:43Z</dcterms:created>
  <dcterms:modified xsi:type="dcterms:W3CDTF">2017-05-16T01:44:12Z</dcterms:modified>
</cp:coreProperties>
</file>