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47" r:id="rId2"/>
    <p:sldMasterId id="2147483924" r:id="rId3"/>
    <p:sldMasterId id="2147483977" r:id="rId4"/>
    <p:sldMasterId id="2147483989" r:id="rId5"/>
    <p:sldMasterId id="2147484002" r:id="rId6"/>
    <p:sldMasterId id="2147484015" r:id="rId7"/>
    <p:sldMasterId id="2147484027" r:id="rId8"/>
    <p:sldMasterId id="2147484039" r:id="rId9"/>
  </p:sldMasterIdLst>
  <p:notesMasterIdLst>
    <p:notesMasterId r:id="rId33"/>
  </p:notesMasterIdLst>
  <p:sldIdLst>
    <p:sldId id="257" r:id="rId10"/>
    <p:sldId id="362" r:id="rId11"/>
    <p:sldId id="363" r:id="rId12"/>
    <p:sldId id="367" r:id="rId13"/>
    <p:sldId id="368" r:id="rId14"/>
    <p:sldId id="369" r:id="rId15"/>
    <p:sldId id="370" r:id="rId16"/>
    <p:sldId id="354" r:id="rId17"/>
    <p:sldId id="340" r:id="rId18"/>
    <p:sldId id="342" r:id="rId19"/>
    <p:sldId id="355" r:id="rId20"/>
    <p:sldId id="330" r:id="rId21"/>
    <p:sldId id="331" r:id="rId22"/>
    <p:sldId id="275" r:id="rId23"/>
    <p:sldId id="276" r:id="rId24"/>
    <p:sldId id="316" r:id="rId25"/>
    <p:sldId id="356" r:id="rId26"/>
    <p:sldId id="357" r:id="rId27"/>
    <p:sldId id="358" r:id="rId28"/>
    <p:sldId id="359" r:id="rId29"/>
    <p:sldId id="360" r:id="rId30"/>
    <p:sldId id="361" r:id="rId31"/>
    <p:sldId id="3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FFFF"/>
    <a:srgbClr val="FF3399"/>
    <a:srgbClr val="CC66FF"/>
    <a:srgbClr val="CCCC00"/>
    <a:srgbClr val="CCFF33"/>
    <a:srgbClr val="CCFF99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6" autoAdjust="0"/>
  </p:normalViewPr>
  <p:slideViewPr>
    <p:cSldViewPr>
      <p:cViewPr>
        <p:scale>
          <a:sx n="69" d="100"/>
          <a:sy n="69" d="100"/>
        </p:scale>
        <p:origin x="-117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PERBANDINGAN MEDALI EMAS PADA </a:t>
            </a:r>
          </a:p>
          <a:p>
            <a:pPr>
              <a:defRPr lang="en-US"/>
            </a:pPr>
            <a:r>
              <a:rPr lang="en-US" dirty="0"/>
              <a:t>ASIAN GAMES 2002 - 2014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 BUSAN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INDONESIA</c:v>
                </c:pt>
                <c:pt idx="1">
                  <c:v>THAILAND</c:v>
                </c:pt>
                <c:pt idx="2">
                  <c:v>MALAYSIA</c:v>
                </c:pt>
                <c:pt idx="3">
                  <c:v>VIETNAM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 DOHA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INDONESIA</c:v>
                </c:pt>
                <c:pt idx="1">
                  <c:v>THAILAND</c:v>
                </c:pt>
                <c:pt idx="2">
                  <c:v>MALAYSIA</c:v>
                </c:pt>
                <c:pt idx="3">
                  <c:v>VIETNAM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GUANGZHOU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INDONESIA</c:v>
                </c:pt>
                <c:pt idx="1">
                  <c:v>THAILAND</c:v>
                </c:pt>
                <c:pt idx="2">
                  <c:v>MALAYSIA</c:v>
                </c:pt>
                <c:pt idx="3">
                  <c:v>VIETNAM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 INCHEON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INDONESIA</c:v>
                </c:pt>
                <c:pt idx="1">
                  <c:v>THAILAND</c:v>
                </c:pt>
                <c:pt idx="2">
                  <c:v>MALAYSIA</c:v>
                </c:pt>
                <c:pt idx="3">
                  <c:v>VIETNAM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451456"/>
        <c:axId val="230461440"/>
      </c:barChart>
      <c:catAx>
        <c:axId val="230451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30461440"/>
        <c:crosses val="autoZero"/>
        <c:auto val="1"/>
        <c:lblAlgn val="ctr"/>
        <c:lblOffset val="100"/>
        <c:noMultiLvlLbl val="0"/>
      </c:catAx>
      <c:valAx>
        <c:axId val="230461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99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JUMLAH MEDALI EMAS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30451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  <c:spPr>
        <a:noFill/>
        <a:ln w="25379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BA389-227A-4478-B7CE-6D6C5B706525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D5C7-42CB-4A1C-B4B2-1A64B54A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BD5C7-42CB-4A1C-B4B2-1A64B54A71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BD5C7-42CB-4A1C-B4B2-1A64B54A71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3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B547-4279-4DCE-8704-E76B5938D56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42DB-5E76-435C-B96D-8472B4C78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40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7400-7AB2-45BE-B75A-2EA5E39B6E8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647A-F52C-4F60-8E9A-0C378DAA2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srgbClr val="DDDDD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DDDDDD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6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5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2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9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4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57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65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81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srgbClr val="DDDDD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DDDDDD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06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8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20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5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07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16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4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0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37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83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7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44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09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3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54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6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52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0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9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DE8C5-E76E-48C9-9193-7FA378963D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485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FD0EC-E9D2-47D2-A3AA-1EC474A84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enpo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3" y="228600"/>
            <a:ext cx="710598" cy="8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053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7C84A-5FBA-41AF-951D-D746E7061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1490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96253-4536-43C8-A606-C72A2534FB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2864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1DFCC-5377-4459-B752-2AC3FFC66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152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2BBA-83CA-4E36-BA8C-7E4E58235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2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99E80-66A2-4D93-9CBF-B7B096D9B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0747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92BFF-1C90-4163-BBC7-22E3B7A7F4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5334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767BF-6CAC-4B59-A6DB-0821225CD2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5088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03C03-B293-4080-A33F-CDD82188F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056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0417A-915E-44D6-8908-FC2AF7CF0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433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LOGO REVISI MENPORA 200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69872"/>
            <a:ext cx="6429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8DA6-61C0-4A99-9D09-103E58A385A1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101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DE8C5-E76E-48C9-9193-7FA378963D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210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FD0EC-E9D2-47D2-A3AA-1EC474A84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enpo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228600"/>
            <a:ext cx="710598" cy="8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0246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7C84A-5FBA-41AF-951D-D746E7061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59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96253-4536-43C8-A606-C72A2534FB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403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1DFCC-5377-4459-B752-2AC3FFC66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7833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2BBA-83CA-4E36-BA8C-7E4E58235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4423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99E80-66A2-4D93-9CBF-B7B096D9B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2526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92BFF-1C90-4163-BBC7-22E3B7A7F4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463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767BF-6CAC-4B59-A6DB-0821225CD2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070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03C03-B293-4080-A33F-CDD82188F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1274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0417A-915E-44D6-8908-FC2AF7CF0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593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LOGO REVISI MENPORA 200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69866"/>
            <a:ext cx="6429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8DA6-61C0-4A99-9D09-103E58A385A1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3915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7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5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06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1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55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37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77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56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24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5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A337-E436-493A-8815-41A436D2A58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030A-83C5-4B24-9547-8D5633397795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1346718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74CA-9547-4C81-9258-572EEF358088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C33C-55C7-462E-8954-EFF474F777FC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1118650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8ECC-956F-48EB-8A4E-B6BF119734F8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E0BC-490D-48A1-B744-08C4AF0D70EC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22293877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7BBF-0EED-49DC-8D09-9B8BE6605B65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597F-0B85-4E3A-8B12-60AEB6729079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135709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4719-83D6-472F-8F7E-79221CDD6CD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C92C-E964-46F6-907E-6720AC8D7F1C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29677703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12A2-5634-497F-A185-D6DE6594D9D1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BEA1-3437-4A7F-8A35-DFB4ACFC1E0E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6285998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C261-1729-490E-B51D-83B8EC5EB389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677E-1FA2-45FE-A497-30BD5CC533E1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2843353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6581-4CF9-4A07-BEE5-A9BAB1E9CDAA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94BA-58B3-4E63-9B92-D150468C28AB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2532784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9D5D-7560-48A8-B195-33163C0C92A3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9B9E-7AB8-4A9A-8337-F8855D493785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1536261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EB4F-1790-4942-A437-80023D13CD9B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8A3D-E5F9-4F39-94E8-3E865F9DC48A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66657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29-Oct-16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EF08-605D-498C-9703-63B94589F9D5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850E-891F-436F-8FDB-9324232C5A76}" type="slidenum">
              <a:rPr lang="en-AU" altLang="id-ID"/>
              <a:pPr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22904905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309E-6FDD-4B90-B4FE-38F392E82CA9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846D1B-39B2-411F-B597-6F7E9C23E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7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3C5D-43BD-4BCF-8EA6-AE5D7BFFD5F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5760-EDAF-480F-8BBC-AADA818EC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35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6E19-CD58-4724-BCF4-A0316E60DED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A99E-8FCA-40A2-8CE4-06C877573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0D49-37C1-4819-90CE-3AC3A57785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16B7-FDDF-4744-84AE-CC031720A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624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A408-BE64-4BEC-8414-9951E73FB81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3A0E-B036-4FF5-9F54-C20E78764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818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1077-9516-405C-8AA2-090CE84B4EC3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78C8-B338-489F-8E10-8588A77D3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26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86C3-FDDB-431A-B2F5-3A49BEFE700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BB84-38D6-4F69-A079-9B5D9ACE2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866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F2BB-112E-4B1C-B619-C6530F67870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69F8-F55A-40D8-B113-C12ECD7D7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5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A7D2-6AA4-4FD7-A673-8DE1938C8208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29-Oct-16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A0A5-1219-4F69-AF4B-8C153D478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8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t>29-Oct-16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68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srgbClr val="F8F8F8"/>
                </a:solidFill>
              </a:rPr>
              <a:pPr/>
              <a:t>29-Oct-16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75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29-Oct-16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043BA-0E5C-4419-9228-7114C8D38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p:transition spd="med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043BA-0E5C-4419-9228-7114C8D38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ransition spd="med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8CDC-684A-47CB-93A0-E3B7B3085C9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9D55-9E47-4D5E-B6B0-0EB8D33E76EA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7F829B-0C99-4279-9439-233EFA2B2E16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FC2DC-8989-43A7-9C0A-65703D7BA947}" type="slidenum">
              <a:rPr lang="en-AU" altLang="id-ID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351201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DC6EF-1FE1-4EDE-A334-10E8441139DA}" type="datetimeFigureOut">
              <a:rPr lang="en-US">
                <a:solidFill>
                  <a:srgbClr val="696464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29-Oct-16</a:t>
            </a:fld>
            <a:endParaRPr lang="en-US" dirty="0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BDB88-506F-4969-9A94-AE14A7A3AC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6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32" y="457200"/>
            <a:ext cx="83327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Baskerville Old Face" pitchFamily="18" charset="0"/>
              </a:rPr>
              <a:t>REFLEKSI  PRESTASI DAN BUDAYA OLAHRAGA</a:t>
            </a: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DALAM PERSPEKTIF ILMU KEOLAHRAGAAN</a:t>
            </a:r>
          </a:p>
          <a:p>
            <a:pPr algn="ctr"/>
            <a:r>
              <a:rPr lang="en-US" sz="2800" b="1" dirty="0" smtClean="0">
                <a:latin typeface="Baskerville Old Face" pitchFamily="18" charset="0"/>
              </a:rPr>
              <a:t>YANG INOVATIF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611" y="3352800"/>
            <a:ext cx="4157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OLEH :</a:t>
            </a:r>
          </a:p>
          <a:p>
            <a:pPr algn="ctr"/>
            <a:r>
              <a:rPr lang="en-US" dirty="0" smtClean="0"/>
              <a:t>Prof Dr. Hari </a:t>
            </a:r>
            <a:r>
              <a:rPr lang="en-US" dirty="0" err="1" smtClean="0"/>
              <a:t>Setiono</a:t>
            </a:r>
            <a:r>
              <a:rPr lang="en-US" dirty="0" smtClean="0"/>
              <a:t> </a:t>
            </a:r>
            <a:r>
              <a:rPr lang="en-US" dirty="0" err="1" smtClean="0"/>
              <a:t>M.Pd</a:t>
            </a:r>
            <a:endParaRPr lang="en-US" dirty="0" smtClean="0"/>
          </a:p>
          <a:p>
            <a:pPr algn="ctr"/>
            <a:r>
              <a:rPr lang="en-US" dirty="0" err="1" smtClean="0"/>
              <a:t>Direktur</a:t>
            </a:r>
            <a:r>
              <a:rPr lang="en-US" dirty="0" smtClean="0"/>
              <a:t> Sports Science </a:t>
            </a:r>
            <a:r>
              <a:rPr lang="en-US" dirty="0" err="1" smtClean="0"/>
              <a:t>dan</a:t>
            </a:r>
            <a:r>
              <a:rPr lang="en-US" dirty="0" smtClean="0"/>
              <a:t> Fitness Center</a:t>
            </a:r>
          </a:p>
          <a:p>
            <a:pPr algn="ctr"/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Surabaya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198" y="5117566"/>
            <a:ext cx="415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Disampaikan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:</a:t>
            </a:r>
          </a:p>
          <a:p>
            <a:pPr algn="ctr"/>
            <a:r>
              <a:rPr lang="en-US" b="1" dirty="0" smtClean="0"/>
              <a:t>SEMINAR NASIONAL KEOLAHRAGAAN</a:t>
            </a:r>
          </a:p>
          <a:p>
            <a:pPr algn="ctr"/>
            <a:r>
              <a:rPr lang="en-US" b="1" dirty="0" smtClean="0"/>
              <a:t>UNIVERSITAS NEGERI YOGYAKARTA</a:t>
            </a:r>
          </a:p>
          <a:p>
            <a:pPr algn="ctr"/>
            <a:r>
              <a:rPr lang="en-US" b="1" dirty="0" smtClean="0"/>
              <a:t>31 OKTOBER 2016</a:t>
            </a:r>
          </a:p>
        </p:txBody>
      </p:sp>
      <p:pic>
        <p:nvPicPr>
          <p:cNvPr id="9" name="Picture 3" descr="FCB19438-1070-4A4D-983D-04AC181E693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4210491"/>
            <a:ext cx="1772444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" name="Picture 4" descr="LogoUN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asil gambar untuk gambar med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4210491"/>
            <a:ext cx="1919747" cy="24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9999"/>
            </a:solidFill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Bodoni MT Black" pitchFamily="18" charset="0"/>
              </a:rPr>
              <a:t>KONDISI / PERMASALAHAN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914400" lvl="1" indent="-4572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rgbClr val="000054"/>
              </a:solidFill>
              <a:latin typeface="Lucida Sans Unicode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rabicPeriod"/>
            </a:pP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Jumlah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kualitas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tenaga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Pendukung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keolahragaan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yang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masih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rendah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rabicPeriod" startAt="2"/>
            </a:pP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Jumlah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Tenaga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Pendukung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keolahragaan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yang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kurang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kualitas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yang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relatif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masih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rendah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serta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penyebarannya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yang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tidak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merata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3. 	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Rendahnya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profesionalisme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SDM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Keolahragaan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 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rabicPeriod" startAt="4"/>
            </a:pP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Sistem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penyelenggraan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pendidikan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/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penataran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pelatihan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Ketenagaan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pendukung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 yang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tidak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berjenjang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belum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mengacu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pada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standar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program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penataran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/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pelatihan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yang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ada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rabicPeriod" startAt="5"/>
            </a:pP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Masih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belum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dimilikinya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standar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kompetensi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tenaga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keolahragaan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secara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nasional</a:t>
            </a:r>
            <a:endParaRPr lang="en-US" sz="2200" b="1" dirty="0" smtClean="0">
              <a:solidFill>
                <a:srgbClr val="FFC000"/>
              </a:solidFill>
              <a:latin typeface="Baskerville Old Face" pitchFamily="18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6. 	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Sistem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akreditasi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keolahragaan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nasional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yang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masih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lemah</a:t>
            </a:r>
            <a:endParaRPr lang="en-US" sz="2200" b="1" dirty="0" smtClean="0">
              <a:solidFill>
                <a:srgbClr val="FFC000"/>
              </a:solidFill>
              <a:latin typeface="Baskerville Old Face" pitchFamily="18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rabicPeriod" startAt="7"/>
            </a:pP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Masih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rendahnya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dukungan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dana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bagi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penyelenggaraan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penataran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/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pelatihan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di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daerah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8.	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Belum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dimilikinya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data base SDM </a:t>
            </a:r>
            <a:r>
              <a:rPr lang="en-US" sz="2200" b="1" dirty="0" err="1" smtClean="0">
                <a:solidFill>
                  <a:srgbClr val="FFC000"/>
                </a:solidFill>
                <a:latin typeface="Baskerville Old Face" pitchFamily="18" charset="0"/>
              </a:rPr>
              <a:t>Keolahragaan</a:t>
            </a:r>
            <a:r>
              <a:rPr lang="en-US" sz="22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</a:p>
          <a:p>
            <a:pPr marL="914400" lvl="1" indent="-4572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rabicPeriod" startAt="4"/>
            </a:pPr>
            <a:endParaRPr lang="en-US" sz="2200" dirty="0" smtClean="0">
              <a:solidFill>
                <a:srgbClr val="000054"/>
              </a:solidFill>
              <a:latin typeface="Baskerville Old Face" pitchFamily="18" charset="0"/>
            </a:endParaRPr>
          </a:p>
          <a:p>
            <a:pPr marL="914400" lvl="1" indent="-4572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600" dirty="0" smtClean="0">
              <a:solidFill>
                <a:srgbClr val="000054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10828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KONDISI FAKTUAL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6944" y="2354132"/>
            <a:ext cx="4409090" cy="457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KELEBIHAN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78089" y="1600200"/>
            <a:ext cx="4343400" cy="762000"/>
          </a:xfrm>
          <a:prstGeom prst="downArrowCallou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FFFF00"/>
                </a:solidFill>
                <a:latin typeface="Bodoni MT" pitchFamily="18" charset="0"/>
              </a:rPr>
              <a:t>MANTAN ATLET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900789" y="1592132"/>
            <a:ext cx="3886200" cy="762000"/>
          </a:xfrm>
          <a:prstGeom prst="downArrowCallou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rgbClr val="FFFF00"/>
                </a:solidFill>
                <a:latin typeface="Bodoni MT" pitchFamily="18" charset="0"/>
              </a:rPr>
              <a:t>AKADEMISI</a:t>
            </a:r>
            <a:endParaRPr lang="en-US" b="1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428337" y="2796085"/>
            <a:ext cx="4005346" cy="1524000"/>
          </a:xfrm>
          <a:prstGeom prst="horizont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PENGUASAN </a:t>
            </a:r>
            <a:r>
              <a:rPr lang="en-US" b="1" dirty="0">
                <a:solidFill>
                  <a:schemeClr val="bg2"/>
                </a:solidFill>
              </a:rPr>
              <a:t>SKILL</a:t>
            </a: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 PENGALAMAN DILAPANGAN</a:t>
            </a: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PENGALAMAN BERTANDING</a:t>
            </a:r>
          </a:p>
        </p:txBody>
      </p:sp>
      <p:sp>
        <p:nvSpPr>
          <p:cNvPr id="15" name="Horizontal Scroll 14"/>
          <p:cNvSpPr/>
          <p:nvPr/>
        </p:nvSpPr>
        <p:spPr>
          <a:xfrm>
            <a:off x="395085" y="4825940"/>
            <a:ext cx="4038598" cy="1777710"/>
          </a:xfrm>
          <a:prstGeom prst="horizontalScroll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FF00"/>
                </a:solidFill>
              </a:rPr>
              <a:t>PENGUSAAN LATIHAN2 </a:t>
            </a:r>
            <a:r>
              <a:rPr lang="en-US" sz="1600" b="1" dirty="0">
                <a:solidFill>
                  <a:srgbClr val="FFFF00"/>
                </a:solidFill>
              </a:rPr>
              <a:t>FISIK</a:t>
            </a:r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FF00"/>
                </a:solidFill>
              </a:rPr>
              <a:t>PENGUASAAN  PSYCHOLOGY</a:t>
            </a:r>
            <a:endParaRPr lang="en-US" sz="1600" b="1" dirty="0">
              <a:solidFill>
                <a:srgbClr val="FFFF00"/>
              </a:solidFill>
            </a:endParaRPr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FF00"/>
                </a:solidFill>
              </a:rPr>
              <a:t>PENGUASAAN  SPORT </a:t>
            </a:r>
            <a:r>
              <a:rPr lang="en-US" sz="1600" b="1" dirty="0">
                <a:solidFill>
                  <a:srgbClr val="FFFF00"/>
                </a:solidFill>
              </a:rPr>
              <a:t>SCIENCE</a:t>
            </a:r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>
                <a:solidFill>
                  <a:srgbClr val="FFFF00"/>
                </a:solidFill>
              </a:rPr>
              <a:t>PENYUSUNAN PROGRAM LATIHAN</a:t>
            </a:r>
          </a:p>
        </p:txBody>
      </p:sp>
      <p:sp>
        <p:nvSpPr>
          <p:cNvPr id="16" name="Quad Arrow 15"/>
          <p:cNvSpPr/>
          <p:nvPr/>
        </p:nvSpPr>
        <p:spPr>
          <a:xfrm rot="3209267">
            <a:off x="4165614" y="4234594"/>
            <a:ext cx="935145" cy="958238"/>
          </a:xfrm>
          <a:prstGeom prst="quadArrow">
            <a:avLst/>
          </a:prstGeom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1004" y="4232253"/>
            <a:ext cx="3220802" cy="518313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KELEMAHAN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1" y="4320085"/>
            <a:ext cx="3124198" cy="52978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KELEMAHAN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3" name="Left-Up Arrow 22"/>
          <p:cNvSpPr/>
          <p:nvPr/>
        </p:nvSpPr>
        <p:spPr>
          <a:xfrm rot="13523293">
            <a:off x="4355868" y="2785573"/>
            <a:ext cx="572240" cy="571788"/>
          </a:xfrm>
          <a:prstGeom prst="leftUpArrow">
            <a:avLst/>
          </a:prstGeom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106740" y="4777369"/>
            <a:ext cx="484632" cy="2793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906711" y="4849867"/>
            <a:ext cx="617766" cy="2793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orizontal Scroll 26"/>
          <p:cNvSpPr/>
          <p:nvPr/>
        </p:nvSpPr>
        <p:spPr>
          <a:xfrm>
            <a:off x="4994832" y="4917034"/>
            <a:ext cx="3973512" cy="1686616"/>
          </a:xfrm>
          <a:prstGeom prst="horizont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</a:rPr>
              <a:t>PENGUASAAN SKILL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</a:rPr>
              <a:t>PENGALAMAN DI LAPANGAN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</a:rPr>
              <a:t>PENGALAMAN BERTANDING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4" name="Horizontal Scroll 33"/>
          <p:cNvSpPr/>
          <p:nvPr/>
        </p:nvSpPr>
        <p:spPr>
          <a:xfrm>
            <a:off x="4962289" y="2759509"/>
            <a:ext cx="4038598" cy="1703469"/>
          </a:xfrm>
          <a:prstGeom prst="horizontalScroll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/>
                </a:solidFill>
              </a:rPr>
              <a:t>PENGUSAAN LATIHAN2 </a:t>
            </a:r>
            <a:r>
              <a:rPr lang="en-US" sz="1600" b="1" dirty="0">
                <a:solidFill>
                  <a:schemeClr val="bg2"/>
                </a:solidFill>
              </a:rPr>
              <a:t>FISIK</a:t>
            </a:r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/>
                </a:solidFill>
              </a:rPr>
              <a:t>PENGUASAAN  PSYCHOLOGY</a:t>
            </a:r>
            <a:endParaRPr lang="en-US" sz="1600" b="1" dirty="0">
              <a:solidFill>
                <a:schemeClr val="bg2"/>
              </a:solidFill>
            </a:endParaRPr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/>
                </a:solidFill>
              </a:rPr>
              <a:t>PENGUASAAN  SPORT </a:t>
            </a:r>
            <a:r>
              <a:rPr lang="en-US" sz="1600" b="1" dirty="0">
                <a:solidFill>
                  <a:schemeClr val="bg2"/>
                </a:solidFill>
              </a:rPr>
              <a:t>SCIENCE</a:t>
            </a:r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2"/>
                </a:solidFill>
              </a:rPr>
              <a:t>PENYUSUNAN PROGRAM LATIHAN</a:t>
            </a:r>
          </a:p>
        </p:txBody>
      </p:sp>
    </p:spTree>
    <p:extLst>
      <p:ext uri="{BB962C8B-B14F-4D97-AF65-F5344CB8AC3E}">
        <p14:creationId xmlns:p14="http://schemas.microsoft.com/office/powerpoint/2010/main" val="15004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Bodoni MT Black" pitchFamily="18" charset="0"/>
              </a:rPr>
              <a:t>MISI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752600"/>
            <a:ext cx="4114800" cy="483235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D34817"/>
              </a:buClr>
              <a:defRPr/>
            </a:pPr>
            <a:endParaRPr lang="en-US" dirty="0" smtClean="0">
              <a:solidFill>
                <a:sysClr val="windowText" lastClr="000000"/>
              </a:solidFill>
              <a:latin typeface="Baskerville Old Face" pitchFamily="18" charset="0"/>
            </a:endParaRPr>
          </a:p>
          <a:p>
            <a:pPr eaLnBrk="1" hangingPunct="1">
              <a:buClr>
                <a:srgbClr val="D34817"/>
              </a:buClr>
              <a:defRPr/>
            </a:pP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Menyikapi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kondisi</a:t>
            </a:r>
            <a:endParaRPr lang="en-US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eaLnBrk="1" hangingPunct="1">
              <a:buClr>
                <a:srgbClr val="D34817"/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	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saat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ini</a:t>
            </a:r>
            <a:endParaRPr lang="en-US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eaLnBrk="1" hangingPunct="1">
              <a:buClr>
                <a:srgbClr val="D34817"/>
              </a:buClr>
              <a:defRPr/>
            </a:pP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Membangun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komitmen</a:t>
            </a:r>
            <a:endParaRPr lang="en-US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eaLnBrk="1" hangingPunct="1">
              <a:buClr>
                <a:srgbClr val="D34817"/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	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sesama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lembaga</a:t>
            </a:r>
            <a:endParaRPr lang="en-US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eaLnBrk="1" hangingPunct="1">
              <a:buClr>
                <a:srgbClr val="D34817"/>
              </a:buClr>
              <a:defRPr/>
            </a:pP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Membangun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komitmen</a:t>
            </a:r>
            <a:endParaRPr lang="en-US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eaLnBrk="1" hangingPunct="1">
              <a:buClr>
                <a:srgbClr val="D34817"/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	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untuk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peningkatan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kualitas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SDM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keilmuan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.</a:t>
            </a:r>
          </a:p>
          <a:p>
            <a:pPr eaLnBrk="1" hangingPunct="1">
              <a:buClr>
                <a:srgbClr val="D34817"/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Perpetua"/>
              </a:rPr>
              <a:t>	</a:t>
            </a:r>
          </a:p>
        </p:txBody>
      </p:sp>
      <p:pic>
        <p:nvPicPr>
          <p:cNvPr id="5" name="Picture 3" descr="L:\01.Paparan Lombok (KONI Pusat)\Gambar Olahraga\trackcyc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886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54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799" y="326800"/>
            <a:ext cx="8482013" cy="1273399"/>
          </a:xfrm>
          <a:prstGeom prst="rect">
            <a:avLst/>
          </a:prstGeom>
          <a:solidFill>
            <a:srgbClr val="CCFF9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  <a:t>PENYELENGGARAAN PENGEMBANGAN </a:t>
            </a:r>
          </a:p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  <a:t>ILMU PENGETAHUAN DAN TEKNOLOGI KEOLAHRAGAAN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2222448"/>
            <a:ext cx="4419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eaLnBrk="1" hangingPunct="1">
              <a:buClr>
                <a:srgbClr val="DDDDDD"/>
              </a:buClr>
              <a:buNone/>
            </a:pP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Alih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teknologi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sebagaimana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dimaksud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pada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ayat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(1)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bertujuan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mempercepat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penguasaan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ilmu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pengetahuan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teknologi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keolahragaan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modern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melalui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penyesuaian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dengan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budaya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bangsa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Indonesia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untuk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meningkatkan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kualitas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penyelenggaraan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keolahragaan</a:t>
            </a:r>
            <a:r>
              <a:rPr lang="en-US" sz="26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Baskerville Old Face" pitchFamily="18" charset="0"/>
              </a:rPr>
              <a:t>nasional</a:t>
            </a:r>
            <a:endParaRPr lang="en-US" sz="2600" dirty="0" smtClean="0">
              <a:solidFill>
                <a:srgbClr val="FFFF00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4999"/>
            <a:ext cx="171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Pasal</a:t>
            </a:r>
            <a:r>
              <a:rPr lang="en-US" sz="2000" dirty="0" smtClean="0">
                <a:solidFill>
                  <a:schemeClr val="tx2"/>
                </a:solidFill>
              </a:rPr>
              <a:t> 81 </a:t>
            </a:r>
            <a:r>
              <a:rPr lang="en-US" sz="2000" dirty="0" err="1" smtClean="0">
                <a:solidFill>
                  <a:schemeClr val="tx2"/>
                </a:solidFill>
              </a:rPr>
              <a:t>ayat</a:t>
            </a:r>
            <a:r>
              <a:rPr lang="en-US" sz="2000" dirty="0" smtClean="0">
                <a:solidFill>
                  <a:schemeClr val="tx2"/>
                </a:solidFill>
              </a:rPr>
              <a:t> 4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25054"/>
            <a:ext cx="3681412" cy="429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2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9999"/>
                </a:solidFill>
                <a:latin typeface="Bauhaus 93" pitchFamily="82" charset="0"/>
              </a:rPr>
              <a:t>Aplikasi</a:t>
            </a:r>
            <a:r>
              <a:rPr lang="en-US" sz="4800" dirty="0" smtClean="0">
                <a:solidFill>
                  <a:srgbClr val="FF9999"/>
                </a:solidFill>
                <a:latin typeface="Bauhaus 93" pitchFamily="82" charset="0"/>
              </a:rPr>
              <a:t> sport science</a:t>
            </a:r>
            <a:endParaRPr lang="en-US" sz="4800" dirty="0">
              <a:solidFill>
                <a:srgbClr val="FF9999"/>
              </a:solidFill>
              <a:latin typeface="Bauhaus 93" pitchFamily="82" charset="0"/>
            </a:endParaRPr>
          </a:p>
        </p:txBody>
      </p:sp>
      <p:pic>
        <p:nvPicPr>
          <p:cNvPr id="3" name="Picture 3" descr="cartoo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09800"/>
            <a:ext cx="3657599" cy="417037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031" y="2667000"/>
            <a:ext cx="4226731" cy="301621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Baskerville Old Face" pitchFamily="18" charset="0"/>
              </a:rPr>
              <a:t>BAGAIMANA MENYELEKSI </a:t>
            </a:r>
            <a:br>
              <a:rPr lang="en-US" sz="2400" b="1" dirty="0" smtClean="0">
                <a:solidFill>
                  <a:prstClr val="white"/>
                </a:solidFill>
                <a:latin typeface="Baskerville Old Face" pitchFamily="18" charset="0"/>
              </a:rPr>
            </a:br>
            <a:r>
              <a:rPr lang="en-US" sz="2400" b="1" dirty="0" smtClean="0">
                <a:solidFill>
                  <a:prstClr val="white"/>
                </a:solidFill>
                <a:latin typeface="Baskerville Old Face" pitchFamily="18" charset="0"/>
              </a:rPr>
              <a:t>POTENSI ATLET </a:t>
            </a:r>
            <a:r>
              <a:rPr lang="en-US" sz="2800" b="1" dirty="0" smtClean="0">
                <a:solidFill>
                  <a:prstClr val="white"/>
                </a:solidFill>
                <a:latin typeface="Baskerville Old Face" pitchFamily="18" charset="0"/>
              </a:rPr>
              <a:t>DENGAN       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Baskerville Old Face" pitchFamily="18" charset="0"/>
              </a:rPr>
              <a:t>        </a:t>
            </a:r>
            <a:r>
              <a:rPr lang="en-US" sz="4400" b="1" dirty="0" smtClean="0">
                <a:solidFill>
                  <a:prstClr val="white"/>
                </a:solidFill>
                <a:latin typeface="Baskerville Old Face" pitchFamily="18" charset="0"/>
              </a:rPr>
              <a:t>APLIKASI</a:t>
            </a:r>
            <a:r>
              <a:rPr lang="en-US" sz="2800" b="1" dirty="0" smtClean="0">
                <a:solidFill>
                  <a:prstClr val="white"/>
                </a:solidFill>
                <a:latin typeface="Baskerville Old Face" pitchFamily="18" charset="0"/>
              </a:rPr>
              <a:t> 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Baskerville Old Face" pitchFamily="18" charset="0"/>
              </a:rPr>
              <a:t>ILMU PENGETAHUAN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Baskerville Old Face" pitchFamily="18" charset="0"/>
              </a:rPr>
              <a:t>TEKNOLOGI 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962400" y="4294986"/>
            <a:ext cx="712631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228600" y="274638"/>
            <a:ext cx="8610600" cy="13255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ARAH SPORT SCIENCE</a:t>
            </a:r>
            <a:endParaRPr lang="en-US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457200" y="1752600"/>
            <a:ext cx="4419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marR="0" lvl="0" indent="-255588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Memprediksi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membandingkan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dilakukan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Memonitor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pelatihan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dilakukan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penentu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keputusan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Menetapkan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tujuan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apabila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perlu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dilakukan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revisi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program</a:t>
            </a:r>
          </a:p>
          <a:p>
            <a:pPr marL="365125" marR="0" lvl="0" indent="-255588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melakukan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identifikasi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bakat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penentuan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sasaran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memberikan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motivasi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.</a:t>
            </a:r>
          </a:p>
          <a:p>
            <a:pPr marL="365125" marR="0" lvl="0" indent="-255588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3" descr="coaching-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733800" cy="448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9396" y="533400"/>
            <a:ext cx="6145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Bodoni MT Black" pitchFamily="18" charset="0"/>
              </a:rPr>
              <a:t>POWER EQUIPMENT</a:t>
            </a:r>
            <a:endParaRPr lang="en-US" sz="4000" dirty="0">
              <a:solidFill>
                <a:srgbClr val="00B0F0"/>
              </a:solidFill>
              <a:latin typeface="Bodoni MT Black" pitchFamily="18" charset="0"/>
            </a:endParaRPr>
          </a:p>
        </p:txBody>
      </p:sp>
      <p:pic>
        <p:nvPicPr>
          <p:cNvPr id="4" name="Picture 2" descr="G:\Pretest Treatmen\20150511_092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33800"/>
            <a:ext cx="3962400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IMG_2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886200" cy="419100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5" name="Picture 3" descr="DSC_1677"/>
          <p:cNvPicPr>
            <a:picLocks noChangeAspect="1" noChangeArrowheads="1"/>
          </p:cNvPicPr>
          <p:nvPr/>
        </p:nvPicPr>
        <p:blipFill>
          <a:blip r:embed="rId3" cstate="print"/>
          <a:srcRect l="3609" t="17737" r="1202" b="25836"/>
          <a:stretch>
            <a:fillRect/>
          </a:stretch>
        </p:blipFill>
        <p:spPr bwMode="auto">
          <a:xfrm>
            <a:off x="4275250" y="4049332"/>
            <a:ext cx="4648200" cy="213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" descr="H:\BMD\BROSUR\Screenshot Studio capture #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558" y="1668887"/>
            <a:ext cx="4648200" cy="1981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0"/>
            <a:ext cx="9601200" cy="1447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lIns="91428" tIns="45715" rIns="91428" bIns="45715" anchor="ctr"/>
          <a:lstStyle/>
          <a:p>
            <a:pPr algn="ctr" eaLnBrk="0" hangingPunct="0">
              <a:defRPr/>
            </a:pPr>
            <a:r>
              <a:rPr lang="en-US" sz="3000" b="1" kern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Pemeriksaan</a:t>
            </a:r>
            <a:r>
              <a:rPr lang="en-US" sz="3000" b="1" kern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 BMD (Bone Mineral Densitometry) </a:t>
            </a:r>
            <a:r>
              <a:rPr lang="en-US" sz="3000" b="1" kern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dan</a:t>
            </a:r>
            <a:r>
              <a:rPr lang="en-US" sz="3000" b="1" kern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 Total Body Composition </a:t>
            </a:r>
            <a:r>
              <a:rPr lang="en-US" sz="3000" b="1" kern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dengan</a:t>
            </a:r>
            <a:r>
              <a:rPr lang="en-US" sz="3000" b="1" kern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 DXA</a:t>
            </a:r>
            <a:endParaRPr lang="en-US" sz="3000" b="1" kern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86" y="601980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err="1" smtClean="0">
                <a:solidFill>
                  <a:sysClr val="windowText" lastClr="000000"/>
                </a:solidFill>
              </a:rPr>
              <a:t>Untuk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Mengukur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Kepadatan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Tulang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dan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Komposisi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Tubuh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Subtitle 10"/>
          <p:cNvSpPr txBox="1">
            <a:spLocks noGrp="1"/>
          </p:cNvSpPr>
          <p:nvPr>
            <p:ph type="subTitle" idx="1"/>
          </p:nvPr>
        </p:nvSpPr>
        <p:spPr>
          <a:xfrm>
            <a:off x="2739980" y="367423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Hasil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Pemeriksaan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Kepadatan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Tulang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34296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err="1" smtClean="0">
                <a:solidFill>
                  <a:sysClr val="windowText" lastClr="000000"/>
                </a:solidFill>
              </a:rPr>
              <a:t>Hasil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Pemeriksaan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Komposisi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Tubuh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foto bako paparan\pega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267200" cy="4495800"/>
          </a:xfrm>
          <a:prstGeom prst="rect">
            <a:avLst/>
          </a:prstGeom>
          <a:ln w="19050">
            <a:solidFill>
              <a:srgbClr val="0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632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U</a:t>
            </a:r>
            <a:r>
              <a:rPr lang="id-ID" kern="0" dirty="0" smtClean="0">
                <a:solidFill>
                  <a:sysClr val="windowText" lastClr="000000"/>
                </a:solidFill>
              </a:rPr>
              <a:t>ntuk menilai kekuatan otot tulang belakang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04" y="1447800"/>
            <a:ext cx="3962795" cy="4724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632122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 err="1" smtClean="0">
                <a:solidFill>
                  <a:sysClr val="windowText" lastClr="000000"/>
                </a:solidFill>
              </a:rPr>
              <a:t>Hasil</a:t>
            </a:r>
            <a:r>
              <a:rPr lang="en-US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Pemeriksaan</a:t>
            </a:r>
            <a:r>
              <a:rPr lang="en-US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Alat</a:t>
            </a:r>
            <a:r>
              <a:rPr lang="en-US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Pegassus</a:t>
            </a:r>
            <a:endParaRPr lang="id-ID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1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4" t="3125" b="2083"/>
          <a:stretch>
            <a:fillRect/>
          </a:stretch>
        </p:blipFill>
        <p:spPr bwMode="auto">
          <a:xfrm>
            <a:off x="475031" y="1600206"/>
            <a:ext cx="3182573" cy="4525963"/>
          </a:xfrm>
          <a:prstGeom prst="rect">
            <a:avLst/>
          </a:prstGeom>
          <a:ln w="19050">
            <a:solidFill>
              <a:srgbClr val="000000"/>
            </a:solidFill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267200" cy="4419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867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b="1" kern="0" dirty="0" smtClean="0">
                <a:solidFill>
                  <a:sysClr val="windowText" lastClr="000000"/>
                </a:solidFill>
              </a:rPr>
              <a:t>Untuk mendeteksi tekanan abnormal, gerakan asimetris, tekanan asimetris, dan mendeteksi dini diabetic foot syndrome</a:t>
            </a:r>
            <a:endParaRPr lang="id-ID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93467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err="1" smtClean="0">
                <a:solidFill>
                  <a:sysClr val="windowText" lastClr="000000"/>
                </a:solidFill>
              </a:rPr>
              <a:t>Hasil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Pemeriksaan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Telapak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Kaki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dengan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Alat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Pedoscan</a:t>
            </a:r>
            <a:endParaRPr lang="id-ID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76" y="2590800"/>
            <a:ext cx="3124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775583">
            <a:off x="838377" y="1786824"/>
            <a:ext cx="4398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Chiller" pitchFamily="82" charset="0"/>
              </a:rPr>
              <a:t>DARI MANA HARUS 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Chiller" pitchFamily="82" charset="0"/>
              </a:rPr>
              <a:t>       DIMULAI </a:t>
            </a:r>
            <a:r>
              <a:rPr lang="en-US" sz="7200" dirty="0" smtClean="0">
                <a:latin typeface="Chiller" pitchFamily="82" charset="0"/>
              </a:rPr>
              <a:t>???</a:t>
            </a:r>
            <a:endParaRPr lang="en-US" sz="7200" dirty="0">
              <a:latin typeface="Chiller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295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86117"/>
            <a:ext cx="6477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roadway" pitchFamily="82" charset="0"/>
              </a:rPr>
              <a:t>WAWASAN  BERPIKIR</a:t>
            </a:r>
            <a:endParaRPr lang="en-US" sz="44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1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521176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969" y="6356360"/>
            <a:ext cx="422031" cy="365125"/>
          </a:xfrm>
        </p:spPr>
        <p:txBody>
          <a:bodyPr/>
          <a:lstStyle/>
          <a:p>
            <a:pPr>
              <a:defRPr/>
            </a:pPr>
            <a:fld id="{1DEFD0EC-E9D2-47D2-A3AA-1EC474A84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04800"/>
            <a:ext cx="6904892" cy="7620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lIns="91428" tIns="45715" rIns="91428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HUMAC NORM</a:t>
            </a:r>
            <a:endParaRPr lang="en-US" sz="4400" b="1" kern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  <a:cs typeface="Arial Black"/>
            </a:endParaRPr>
          </a:p>
        </p:txBody>
      </p:sp>
      <p:pic>
        <p:nvPicPr>
          <p:cNvPr id="4098" name="Picture 2" descr="D:\foto bako paparan\humarc nor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125416" y="1600200"/>
            <a:ext cx="3235569" cy="4495800"/>
          </a:xfrm>
          <a:prstGeom prst="rect">
            <a:avLst/>
          </a:prstGeom>
          <a:ln w="19050">
            <a:solidFill>
              <a:srgbClr val="0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44062" y="6248404"/>
            <a:ext cx="37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Untuk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Pengukuran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range of motion </a:t>
            </a:r>
            <a:endParaRPr lang="en-US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034" y="1600200"/>
            <a:ext cx="3798277" cy="4495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12681" y="6096009"/>
            <a:ext cx="41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Hasil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Pemeriksaan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dengan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Alat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Humac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Norm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69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lIns="91428" tIns="45715" rIns="91428" bIns="45715" anchor="ctr">
            <a:normAutofit/>
          </a:bodyPr>
          <a:lstStyle/>
          <a:p>
            <a:pPr algn="ctr" eaLnBrk="0" hangingPunct="0">
              <a:defRPr/>
            </a:pPr>
            <a:r>
              <a:rPr lang="en-US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ea typeface="+mj-ea"/>
                <a:cs typeface="Arial Black"/>
              </a:rPr>
              <a:t>CENTAUR</a:t>
            </a:r>
            <a:endParaRPr lang="en-US" b="1" kern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  <a:ea typeface="+mj-ea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3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FD0EC-E9D2-47D2-A3AA-1EC474A84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menpo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281" y="228601"/>
            <a:ext cx="773723" cy="1371600"/>
          </a:xfrm>
          <a:prstGeom prst="rect">
            <a:avLst/>
          </a:prstGeom>
        </p:spPr>
      </p:pic>
      <p:pic>
        <p:nvPicPr>
          <p:cNvPr id="5122" name="Picture 2" descr="D:\foto bako paparan\centa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6" y="1676400"/>
            <a:ext cx="3798277" cy="4510454"/>
          </a:xfrm>
          <a:prstGeom prst="rect">
            <a:avLst/>
          </a:prstGeom>
          <a:ln w="19050">
            <a:solidFill>
              <a:srgbClr val="000000"/>
            </a:solidFill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2339" y="1600200"/>
            <a:ext cx="4009292" cy="45760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3389" y="6211678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Untuk Rehabilitasi Pasca Cedera Tulang Belakang</a:t>
            </a:r>
            <a:endParaRPr lang="id-ID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2341" y="6211678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Hasil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Pemeriksaan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dengan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Alat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Centaur</a:t>
            </a:r>
            <a:endParaRPr lang="id-ID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62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FD0EC-E9D2-47D2-A3AA-1EC474A84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844062" y="1066802"/>
            <a:ext cx="7315200" cy="5003409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66092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FISIOTERAPI</a:t>
            </a:r>
            <a:endParaRPr lang="en-US" sz="4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47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ASIAN GAMES 2019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922958">
            <a:off x="2414869" y="2001247"/>
            <a:ext cx="5766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erlin Sans FB Demi" pitchFamily="34" charset="0"/>
              </a:rPr>
              <a:t>TERIMA KASIH</a:t>
            </a:r>
            <a:endParaRPr lang="en-US" sz="6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152400"/>
            <a:ext cx="8969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UNE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"/>
            <a:ext cx="13573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45" y="1842655"/>
            <a:ext cx="593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roadway" pitchFamily="82" charset="0"/>
              </a:rPr>
              <a:t>PRESTASI OLAHRAGA  ?</a:t>
            </a:r>
            <a:endParaRPr lang="en-US" sz="3600" dirty="0">
              <a:latin typeface="Broadway" pitchFamily="82" charset="0"/>
            </a:endParaRPr>
          </a:p>
        </p:txBody>
      </p:sp>
      <p:pic>
        <p:nvPicPr>
          <p:cNvPr id="6" name="Picture 8" descr="kong_gal_l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468438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an_flat_gal_l_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4858"/>
            <a:ext cx="1447800" cy="976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ockey_gal_l_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74" y="497574"/>
            <a:ext cx="1468438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CB19438-1070-4A4D-983D-04AC181E693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8" y="527144"/>
            <a:ext cx="1579563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2427312"/>
            <a:ext cx="2771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7255" y="2971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>
                <a:latin typeface="Tahoma"/>
                <a:ea typeface="Calibri"/>
              </a:rPr>
              <a:t>Olahraga Prestasi adalah olahraga yang membina dan mengembangkan </a:t>
            </a:r>
            <a:r>
              <a:rPr lang="id-ID" sz="2400" dirty="0" smtClean="0">
                <a:latin typeface="Tahoma"/>
                <a:ea typeface="Calibri"/>
              </a:rPr>
              <a:t>olahrag</a:t>
            </a:r>
            <a:r>
              <a:rPr lang="en-US" sz="2400" dirty="0">
                <a:latin typeface="Tahoma"/>
                <a:ea typeface="Calibri"/>
              </a:rPr>
              <a:t>a</a:t>
            </a:r>
            <a:r>
              <a:rPr lang="id-ID" sz="2400" dirty="0" smtClean="0">
                <a:latin typeface="Tahoma"/>
                <a:ea typeface="Calibri"/>
              </a:rPr>
              <a:t>wan </a:t>
            </a:r>
            <a:r>
              <a:rPr lang="id-ID" sz="2400" dirty="0">
                <a:latin typeface="Tahoma"/>
                <a:ea typeface="Calibri"/>
              </a:rPr>
              <a:t>secara terencana, berjenjang, dan berkelanjutan melalui kompetisi untuk mencapai prestasi dengan dukungan ilmu pengetahuan dan teknologi keolahrgaan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6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10374"/>
              </p:ext>
            </p:extLst>
          </p:nvPr>
        </p:nvGraphicFramePr>
        <p:xfrm>
          <a:off x="533400" y="2133599"/>
          <a:ext cx="8077199" cy="3657602"/>
        </p:xfrm>
        <a:graphic>
          <a:graphicData uri="http://schemas.openxmlformats.org/drawingml/2006/table">
            <a:tbl>
              <a:tblPr/>
              <a:tblGrid>
                <a:gridCol w="2216346"/>
                <a:gridCol w="942449"/>
                <a:gridCol w="942449"/>
                <a:gridCol w="942449"/>
                <a:gridCol w="1516753"/>
                <a:gridCol w="1516753"/>
              </a:tblGrid>
              <a:tr h="490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/>
                        </a:rPr>
                        <a:t>PENYELENGGARA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/>
                        </a:rPr>
                        <a:t>TAHUN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/>
                        </a:rPr>
                        <a:t>EMAS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/>
                        </a:rPr>
                        <a:t>PERAK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/>
                        </a:rPr>
                        <a:t>PERUNGGU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/>
                        </a:rPr>
                        <a:t>PERINGKAT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Barcelona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Atlanta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Sidney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Athena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Beijing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London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Rio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Jeinero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33400" y="512763"/>
            <a:ext cx="8001000" cy="13446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</a:lstStyle>
          <a:p>
            <a:pPr>
              <a:tabLst>
                <a:tab pos="269875" algn="l"/>
                <a:tab pos="539750" algn="l"/>
                <a:tab pos="900113" algn="l"/>
                <a:tab pos="1260475" algn="l"/>
                <a:tab pos="1620838" algn="l"/>
              </a:tabLst>
            </a:pPr>
            <a:r>
              <a:rPr lang="sv-SE" sz="3200" b="1" dirty="0" smtClean="0">
                <a:solidFill>
                  <a:srgbClr val="00B050"/>
                </a:solidFill>
                <a:latin typeface="Georgia" pitchFamily="18" charset="0"/>
                <a:ea typeface="ＭＳ Ｐゴシック" charset="-128"/>
                <a:cs typeface="Times New Roman" pitchFamily="18" charset="0"/>
              </a:rPr>
              <a:t>      PEROLEHAN </a:t>
            </a:r>
            <a:r>
              <a:rPr lang="sv-SE" sz="3200" b="1" dirty="0">
                <a:solidFill>
                  <a:srgbClr val="00B050"/>
                </a:solidFill>
                <a:latin typeface="Georgia" pitchFamily="18" charset="0"/>
                <a:ea typeface="ＭＳ Ｐゴシック" charset="-128"/>
                <a:cs typeface="Times New Roman" pitchFamily="18" charset="0"/>
              </a:rPr>
              <a:t>MEDALI </a:t>
            </a:r>
          </a:p>
          <a:p>
            <a:pPr>
              <a:tabLst>
                <a:tab pos="269875" algn="l"/>
                <a:tab pos="539750" algn="l"/>
                <a:tab pos="900113" algn="l"/>
                <a:tab pos="1260475" algn="l"/>
                <a:tab pos="1620838" algn="l"/>
              </a:tabLst>
            </a:pPr>
            <a:r>
              <a:rPr lang="sv-SE" sz="3200" b="1" dirty="0" smtClean="0">
                <a:solidFill>
                  <a:srgbClr val="00B050"/>
                </a:solidFill>
                <a:latin typeface="Georgia" pitchFamily="18" charset="0"/>
                <a:ea typeface="ＭＳ Ｐゴシック" charset="-128"/>
                <a:cs typeface="Times New Roman" pitchFamily="18" charset="0"/>
              </a:rPr>
              <a:t>      PADA </a:t>
            </a:r>
            <a:r>
              <a:rPr lang="sv-SE" sz="3200" b="1" dirty="0">
                <a:solidFill>
                  <a:srgbClr val="00B050"/>
                </a:solidFill>
                <a:latin typeface="Georgia" pitchFamily="18" charset="0"/>
                <a:ea typeface="ＭＳ Ｐゴシック" charset="-128"/>
                <a:cs typeface="Times New Roman" pitchFamily="18" charset="0"/>
              </a:rPr>
              <a:t>EVENT OLYMPIC </a:t>
            </a:r>
            <a:endParaRPr lang="en-US" sz="3200" dirty="0">
              <a:solidFill>
                <a:srgbClr val="00B050"/>
              </a:solidFill>
              <a:latin typeface="Georgia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609600"/>
            <a:ext cx="1904999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2400" y="6402388"/>
            <a:ext cx="360363" cy="35718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44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0" y="261938"/>
            <a:ext cx="9144000" cy="6261100"/>
          </a:xfrm>
          <a:prstGeom prst="round2Diag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55588" y="184150"/>
          <a:ext cx="873760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244475" y="6326188"/>
            <a:ext cx="360363" cy="35718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33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4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250"/>
                                        <p:tgtEl>
                                          <p:spTgt spid="4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250"/>
                                        <p:tgtEl>
                                          <p:spTgt spid="4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4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066800"/>
          <a:ext cx="8077200" cy="5334001"/>
        </p:xfrm>
        <a:graphic>
          <a:graphicData uri="http://schemas.openxmlformats.org/drawingml/2006/table">
            <a:tbl>
              <a:tblPr/>
              <a:tblGrid>
                <a:gridCol w="543517"/>
                <a:gridCol w="764697"/>
                <a:gridCol w="665570"/>
                <a:gridCol w="1260335"/>
                <a:gridCol w="1359461"/>
                <a:gridCol w="1458589"/>
                <a:gridCol w="1359461"/>
                <a:gridCol w="665570"/>
              </a:tblGrid>
              <a:tr h="30135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   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 PERHITUNGAN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PROSENTASE JUARA UMUM PON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42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TAHUN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TEMPAT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TOTAL MEDALI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JUARA UMUM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MEDALI EMAS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JAWA TIMUR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PALEMBANG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KALTIM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JAWA TIMUR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RIAU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JABAR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JAWA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BARAT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567" name="TextBox 2"/>
          <p:cNvSpPr txBox="1">
            <a:spLocks noChangeArrowheads="1"/>
          </p:cNvSpPr>
          <p:nvPr/>
        </p:nvSpPr>
        <p:spPr bwMode="auto">
          <a:xfrm>
            <a:off x="2133600" y="609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latin typeface="Baskerville Old Face" pitchFamily="18" charset="0"/>
              </a:rPr>
              <a:t>ANALISA PERHITUNGAN MEDALI PON</a:t>
            </a:r>
          </a:p>
        </p:txBody>
      </p:sp>
    </p:spTree>
    <p:extLst>
      <p:ext uri="{BB962C8B-B14F-4D97-AF65-F5344CB8AC3E}">
        <p14:creationId xmlns:p14="http://schemas.microsoft.com/office/powerpoint/2010/main" val="33365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doni MT Black" pitchFamily="18" charset="0"/>
              </a:rPr>
              <a:t>TENAGA KEOLAHRAGAAN</a:t>
            </a: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doni MT Black" pitchFamily="18" charset="0"/>
              </a:rPr>
              <a:t/>
            </a:r>
            <a:b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doni MT Black" pitchFamily="18" charset="0"/>
              </a:rPr>
            </a:b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doni MT Black" pitchFamily="18" charset="0"/>
              </a:rPr>
              <a:t>Pasal 63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8288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PELATIH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GURU/DOSEN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WASIT/JURI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MANAJER, PROMOTOR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PEMANDU / PENYULUH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INSTRUKTUR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TENAGA MEDIS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AHLI GIZI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AHLI BIOMEKANIKA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Perpetua"/>
              </a:rPr>
              <a:t>PSIKOLOG</a:t>
            </a:r>
          </a:p>
          <a:p>
            <a:pPr marL="342900" indent="-342900" algn="ctr">
              <a:defRPr/>
            </a:pPr>
            <a:r>
              <a:rPr lang="id-ID" sz="2400" dirty="0">
                <a:solidFill>
                  <a:srgbClr val="FFFF00"/>
                </a:solidFill>
                <a:latin typeface="Baskerville Old Face" pitchFamily="18" charset="0"/>
              </a:rPr>
              <a:t>atau sebutan lain yang sesuai dengan kekhususannya serta berpartisipasi dalam menyelenggarakan kegiatan olahraga</a:t>
            </a:r>
            <a:endParaRPr lang="en-US" sz="2400" dirty="0">
              <a:solidFill>
                <a:srgbClr val="FFFF00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4274080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Berlin Sans FB" pitchFamily="34" charset="0"/>
              </a:rPr>
              <a:t>ilmu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Berlin Sans FB" pitchFamily="34" charset="0"/>
              </a:rPr>
              <a:t>pengetahuan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Berlin Sans FB" pitchFamily="34" charset="0"/>
              </a:rPr>
              <a:t>dan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Berlin Sans FB" pitchFamily="34" charset="0"/>
              </a:rPr>
              <a:t>teknologi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Berlin Sans FB" pitchFamily="34" charset="0"/>
              </a:rPr>
              <a:t>keolahragaan</a:t>
            </a:r>
            <a:endParaRPr lang="en-US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696" y="1607835"/>
            <a:ext cx="2123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PP. 16 . PASAL 75.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2133600"/>
            <a:ext cx="82416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Baskerville Old Face" pitchFamily="18" charset="0"/>
              </a:rPr>
              <a:t>Pengembangan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ilmu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pengetahuan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teknologi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keolahragaan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secara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terencana</a:t>
            </a:r>
            <a:r>
              <a:rPr lang="en-US" sz="2400" dirty="0" smtClean="0">
                <a:latin typeface="Baskerville Old Face" pitchFamily="18" charset="0"/>
              </a:rPr>
              <a:t> 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berkelanjutan</a:t>
            </a:r>
            <a:r>
              <a:rPr lang="en-US" sz="2400" dirty="0" smtClean="0">
                <a:latin typeface="Baskerville Old Face" pitchFamily="18" charset="0"/>
              </a:rPr>
              <a:t>,  </a:t>
            </a:r>
            <a:r>
              <a:rPr lang="en-US" sz="2400" dirty="0" err="1" smtClean="0">
                <a:latin typeface="Baskerville Old Face" pitchFamily="18" charset="0"/>
              </a:rPr>
              <a:t>dilakukan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melalui</a:t>
            </a:r>
            <a:r>
              <a:rPr lang="en-US" sz="2400" dirty="0" smtClean="0">
                <a:latin typeface="Baskerville Old Face" pitchFamily="18" charset="0"/>
              </a:rPr>
              <a:t> 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 smtClean="0">
                <a:latin typeface="Baskerville Old Face" pitchFamily="18" charset="0"/>
              </a:rPr>
              <a:t>Penyusunan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rencana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program </a:t>
            </a:r>
            <a:r>
              <a:rPr lang="en-US" sz="2400" dirty="0" err="1" smtClean="0">
                <a:latin typeface="Baskerville Old Face" pitchFamily="18" charset="0"/>
              </a:rPr>
              <a:t>nasional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pengembangan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ilmu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pengetahuan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teknologi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keolahragaan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 smtClean="0">
                <a:latin typeface="Baskerville Old Face" pitchFamily="18" charset="0"/>
              </a:rPr>
              <a:t>Pengkajian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 err="1" smtClean="0">
                <a:latin typeface="Baskerville Old Face" pitchFamily="18" charset="0"/>
              </a:rPr>
              <a:t>penelitian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pengembangan</a:t>
            </a:r>
            <a:endParaRPr lang="en-US" sz="2400" dirty="0" smtClean="0">
              <a:latin typeface="Baskerville Old Face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 smtClean="0">
                <a:latin typeface="Baskerville Old Face" pitchFamily="18" charset="0"/>
              </a:rPr>
              <a:t>Uji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coba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ilmu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pengetahuan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teknologi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keolahragaan</a:t>
            </a:r>
            <a:endParaRPr lang="en-US" sz="2400" dirty="0" smtClean="0">
              <a:latin typeface="Baskerville Old Face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 smtClean="0">
                <a:latin typeface="Baskerville Old Face" pitchFamily="18" charset="0"/>
              </a:rPr>
              <a:t>Alih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teknologi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keolahragaan</a:t>
            </a:r>
            <a:endParaRPr lang="en-US" sz="2400" dirty="0" smtClean="0">
              <a:latin typeface="Baskerville Old Face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 smtClean="0">
                <a:latin typeface="Baskerville Old Face" pitchFamily="18" charset="0"/>
              </a:rPr>
              <a:t>Diseminasi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sosialisasi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hasil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penelitian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pengembangan</a:t>
            </a:r>
            <a:endParaRPr lang="en-US" sz="2400" dirty="0" smtClean="0">
              <a:latin typeface="Baskerville Old Face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 smtClean="0">
                <a:latin typeface="Baskerville Old Face" pitchFamily="18" charset="0"/>
              </a:rPr>
              <a:t>Pemanfaatan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hasil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penelitian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pengembangan</a:t>
            </a:r>
            <a:endParaRPr lang="en-US" sz="2400" dirty="0" smtClean="0">
              <a:latin typeface="Baskerville Old Face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 smtClean="0">
                <a:latin typeface="Baskerville Old Face" pitchFamily="18" charset="0"/>
              </a:rPr>
              <a:t>Analisis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evaluasi</a:t>
            </a:r>
            <a:r>
              <a:rPr lang="en-US" sz="2400" dirty="0" smtClean="0">
                <a:latin typeface="Baskerville Old Face" pitchFamily="18" charset="0"/>
              </a:rPr>
              <a:t> program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dampak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hasil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penelitian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pengembangan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ilmu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pengetahuan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dan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teknologi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</a:rPr>
              <a:t>keolahragaan</a:t>
            </a:r>
            <a:endParaRPr lang="en-US" sz="2400" dirty="0" smtClean="0">
              <a:latin typeface="Baskerville Old Face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otheca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1064</TotalTime>
  <Words>669</Words>
  <Application>Microsoft Office PowerPoint</Application>
  <PresentationFormat>On-screen Show (4:3)</PresentationFormat>
  <Paragraphs>295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Apothecary</vt:lpstr>
      <vt:lpstr>1_Apothecary</vt:lpstr>
      <vt:lpstr>2_Apothecary</vt:lpstr>
      <vt:lpstr>Office Theme</vt:lpstr>
      <vt:lpstr>1_Office Theme</vt:lpstr>
      <vt:lpstr>2_Office Theme</vt:lpstr>
      <vt:lpstr>3_Office Theme</vt:lpstr>
      <vt:lpstr>4_Office Theme</vt:lpstr>
      <vt:lpstr>Equity</vt:lpstr>
      <vt:lpstr>PowerPoint Presentation</vt:lpstr>
      <vt:lpstr>PowerPoint Presentation</vt:lpstr>
      <vt:lpstr>PowerPoint Presentation</vt:lpstr>
      <vt:lpstr>                       </vt:lpstr>
      <vt:lpstr>PowerPoint Presentation</vt:lpstr>
      <vt:lpstr>PowerPoint Presentation</vt:lpstr>
      <vt:lpstr>PowerPoint Presentation</vt:lpstr>
      <vt:lpstr>TENAGA KEOLAHRAGAAN Pasal 63</vt:lpstr>
      <vt:lpstr>ilmu pengetahuan dan teknologi keolahragaan</vt:lpstr>
      <vt:lpstr>KONDISI / PERMASALAHAN  </vt:lpstr>
      <vt:lpstr>KONDISI FAKTUAL</vt:lpstr>
      <vt:lpstr>MISI</vt:lpstr>
      <vt:lpstr>PowerPoint Presentation</vt:lpstr>
      <vt:lpstr>Aplikasi sport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CENTAUR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Setidjono</dc:creator>
  <cp:lastModifiedBy>Hari Setijono</cp:lastModifiedBy>
  <cp:revision>88</cp:revision>
  <dcterms:created xsi:type="dcterms:W3CDTF">2015-08-16T13:02:09Z</dcterms:created>
  <dcterms:modified xsi:type="dcterms:W3CDTF">2016-10-29T09:34:29Z</dcterms:modified>
</cp:coreProperties>
</file>